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80" r:id="rId1"/>
  </p:sldMasterIdLst>
  <p:notesMasterIdLst>
    <p:notesMasterId r:id="rId95"/>
  </p:notesMasterIdLst>
  <p:handoutMasterIdLst>
    <p:handoutMasterId r:id="rId96"/>
  </p:handoutMasterIdLst>
  <p:sldIdLst>
    <p:sldId id="3424" r:id="rId2"/>
    <p:sldId id="3703" r:id="rId3"/>
    <p:sldId id="3305" r:id="rId4"/>
    <p:sldId id="3630" r:id="rId5"/>
    <p:sldId id="3634" r:id="rId6"/>
    <p:sldId id="3719" r:id="rId7"/>
    <p:sldId id="3635" r:id="rId8"/>
    <p:sldId id="3633" r:id="rId9"/>
    <p:sldId id="3705" r:id="rId10"/>
    <p:sldId id="3430" r:id="rId11"/>
    <p:sldId id="3438" r:id="rId12"/>
    <p:sldId id="3440" r:id="rId13"/>
    <p:sldId id="3482" r:id="rId14"/>
    <p:sldId id="3490" r:id="rId15"/>
    <p:sldId id="3483" r:id="rId16"/>
    <p:sldId id="3507" r:id="rId17"/>
    <p:sldId id="3484" r:id="rId18"/>
    <p:sldId id="3485" r:id="rId19"/>
    <p:sldId id="3486" r:id="rId20"/>
    <p:sldId id="3496" r:id="rId21"/>
    <p:sldId id="3706" r:id="rId22"/>
    <p:sldId id="3721" r:id="rId23"/>
    <p:sldId id="3690" r:id="rId24"/>
    <p:sldId id="3481" r:id="rId25"/>
    <p:sldId id="3488" r:id="rId26"/>
    <p:sldId id="3711" r:id="rId27"/>
    <p:sldId id="3718" r:id="rId28"/>
    <p:sldId id="3709" r:id="rId29"/>
    <p:sldId id="3710" r:id="rId30"/>
    <p:sldId id="3712" r:id="rId31"/>
    <p:sldId id="3439" r:id="rId32"/>
    <p:sldId id="3491" r:id="rId33"/>
    <p:sldId id="3492" r:id="rId34"/>
    <p:sldId id="3689" r:id="rId35"/>
    <p:sldId id="3495" r:id="rId36"/>
    <p:sldId id="3489" r:id="rId37"/>
    <p:sldId id="3493" r:id="rId38"/>
    <p:sldId id="3707" r:id="rId39"/>
    <p:sldId id="3498" r:id="rId40"/>
    <p:sldId id="3502" r:id="rId41"/>
    <p:sldId id="3444" r:id="rId42"/>
    <p:sldId id="3642" r:id="rId43"/>
    <p:sldId id="3445" r:id="rId44"/>
    <p:sldId id="3503" r:id="rId45"/>
    <p:sldId id="3506" r:id="rId46"/>
    <p:sldId id="3446" r:id="rId47"/>
    <p:sldId id="3443" r:id="rId48"/>
    <p:sldId id="3505" r:id="rId49"/>
    <p:sldId id="3504" r:id="rId50"/>
    <p:sldId id="3645" r:id="rId51"/>
    <p:sldId id="3646" r:id="rId52"/>
    <p:sldId id="3647" r:id="rId53"/>
    <p:sldId id="3648" r:id="rId54"/>
    <p:sldId id="3649" r:id="rId55"/>
    <p:sldId id="3650" r:id="rId56"/>
    <p:sldId id="3651" r:id="rId57"/>
    <p:sldId id="3652" r:id="rId58"/>
    <p:sldId id="3653" r:id="rId59"/>
    <p:sldId id="3654" r:id="rId60"/>
    <p:sldId id="3655" r:id="rId61"/>
    <p:sldId id="3656" r:id="rId62"/>
    <p:sldId id="3657" r:id="rId63"/>
    <p:sldId id="3658" r:id="rId64"/>
    <p:sldId id="3659" r:id="rId65"/>
    <p:sldId id="3660" r:id="rId66"/>
    <p:sldId id="3661" r:id="rId67"/>
    <p:sldId id="3662" r:id="rId68"/>
    <p:sldId id="3663" r:id="rId69"/>
    <p:sldId id="3664" r:id="rId70"/>
    <p:sldId id="3665" r:id="rId71"/>
    <p:sldId id="3666" r:id="rId72"/>
    <p:sldId id="3667" r:id="rId73"/>
    <p:sldId id="3668" r:id="rId74"/>
    <p:sldId id="3713" r:id="rId75"/>
    <p:sldId id="3669" r:id="rId76"/>
    <p:sldId id="3670" r:id="rId77"/>
    <p:sldId id="3671" r:id="rId78"/>
    <p:sldId id="3672" r:id="rId79"/>
    <p:sldId id="3688" r:id="rId80"/>
    <p:sldId id="3673" r:id="rId81"/>
    <p:sldId id="3674" r:id="rId82"/>
    <p:sldId id="3675" r:id="rId83"/>
    <p:sldId id="3723" r:id="rId84"/>
    <p:sldId id="3684" r:id="rId85"/>
    <p:sldId id="3685" r:id="rId86"/>
    <p:sldId id="3714" r:id="rId87"/>
    <p:sldId id="3678" r:id="rId88"/>
    <p:sldId id="3715" r:id="rId89"/>
    <p:sldId id="3724" r:id="rId90"/>
    <p:sldId id="3687" r:id="rId91"/>
    <p:sldId id="3686" r:id="rId92"/>
    <p:sldId id="3716" r:id="rId93"/>
    <p:sldId id="3708" r:id="rId94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97"/>
      <p:bold r:id="rId98"/>
      <p:italic r:id="rId99"/>
      <p:boldItalic r:id="rId100"/>
    </p:embeddedFont>
  </p:embeddedFontLst>
  <p:custDataLst>
    <p:tags r:id="rId101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77C3"/>
    <a:srgbClr val="000087"/>
    <a:srgbClr val="6B8E23"/>
    <a:srgbClr val="B22222"/>
    <a:srgbClr val="305796"/>
    <a:srgbClr val="A6A6A6"/>
    <a:srgbClr val="964879"/>
    <a:srgbClr val="3B9D5F"/>
    <a:srgbClr val="31409B"/>
    <a:srgbClr val="324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8" autoAdjust="0"/>
    <p:restoredTop sz="91507" autoAdjust="0"/>
  </p:normalViewPr>
  <p:slideViewPr>
    <p:cSldViewPr snapToGrid="0">
      <p:cViewPr varScale="1">
        <p:scale>
          <a:sx n="106" d="100"/>
          <a:sy n="106" d="100"/>
        </p:scale>
        <p:origin x="180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0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73850815-559C-42BE-B337-7625728C8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2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3288"/>
            <a:ext cx="49847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DBDC3280-BCCE-46C7-9B69-83B9D44DC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5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34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25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87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3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64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81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1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50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69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12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64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8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17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7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51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48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97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26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09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5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1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82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DB9D81-4396-4D59-83B1-0C87E6E829E6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14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1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4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3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E0C885-A990-4019-BA6A-486141A5405C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06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 A 61, 061403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78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1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73D0-28A3-4419-BE95-E2F662EFE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96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70B48-6DEC-4A3B-806A-49D791534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1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61324-0F5E-4ED2-897E-6D339E762C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55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667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7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91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550D-E5BD-411A-A740-432EE2F12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2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C670B-28FE-4D6A-AAAA-A5A7EC6D7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3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0C12-B9A3-46B7-9BEC-1DDE2D23B8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0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5D845-AB0C-4BD6-BEDD-794A689D5E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9F42-D4ED-4CDC-B3D5-996D42A49A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9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235F7-DE03-4BE7-8285-2C10BF5E9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6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C9310-0B9B-4288-AEA9-55AB10FF9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EC20E-C2F7-453C-8452-BBF72A7030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7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1DA44BD-F6C5-4E38-AB8C-B379BC9ADF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5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375" r:id="rId13"/>
    <p:sldLayoutId id="214748442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95.jpeg"/><Relationship Id="rId4" Type="http://schemas.openxmlformats.org/officeDocument/2006/relationships/image" Target="../media/image9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4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94.gif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94.gif"/><Relationship Id="rId4" Type="http://schemas.openxmlformats.org/officeDocument/2006/relationships/image" Target="../media/image10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94.gif"/><Relationship Id="rId4" Type="http://schemas.openxmlformats.org/officeDocument/2006/relationships/image" Target="../media/image10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94.gif"/><Relationship Id="rId5" Type="http://schemas.openxmlformats.org/officeDocument/2006/relationships/image" Target="../media/image102.emf"/><Relationship Id="rId4" Type="http://schemas.openxmlformats.org/officeDocument/2006/relationships/image" Target="../media/image103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94.gif"/><Relationship Id="rId5" Type="http://schemas.openxmlformats.org/officeDocument/2006/relationships/image" Target="../media/image102.emf"/><Relationship Id="rId4" Type="http://schemas.openxmlformats.org/officeDocument/2006/relationships/image" Target="../media/image103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94.gif"/><Relationship Id="rId5" Type="http://schemas.openxmlformats.org/officeDocument/2006/relationships/image" Target="../media/image102.emf"/><Relationship Id="rId4" Type="http://schemas.openxmlformats.org/officeDocument/2006/relationships/image" Target="../media/image103.emf"/><Relationship Id="rId9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5" Type="http://schemas.openxmlformats.org/officeDocument/2006/relationships/image" Target="../media/image107.png"/><Relationship Id="rId4" Type="http://schemas.openxmlformats.org/officeDocument/2006/relationships/image" Target="../media/image94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5" Type="http://schemas.openxmlformats.org/officeDocument/2006/relationships/image" Target="../media/image108.png"/><Relationship Id="rId4" Type="http://schemas.openxmlformats.org/officeDocument/2006/relationships/image" Target="../media/image94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94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94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94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94.gif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94.gif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94.gif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94.gif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png"/><Relationship Id="rId10" Type="http://schemas.openxmlformats.org/officeDocument/2006/relationships/image" Target="../media/image121.png"/><Relationship Id="rId4" Type="http://schemas.openxmlformats.org/officeDocument/2006/relationships/image" Target="../media/image116.png"/><Relationship Id="rId9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4.gif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.emf"/><Relationship Id="rId5" Type="http://schemas.openxmlformats.org/officeDocument/2006/relationships/image" Target="../media/image125.jpeg"/><Relationship Id="rId4" Type="http://schemas.openxmlformats.org/officeDocument/2006/relationships/image" Target="../media/image94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0.png"/><Relationship Id="rId4" Type="http://schemas.openxmlformats.org/officeDocument/2006/relationships/image" Target="../media/image12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0.png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1.png"/><Relationship Id="rId4" Type="http://schemas.openxmlformats.org/officeDocument/2006/relationships/image" Target="../media/image12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621" y="0"/>
            <a:ext cx="7772400" cy="1470025"/>
          </a:xfrm>
        </p:spPr>
        <p:txBody>
          <a:bodyPr/>
          <a:lstStyle/>
          <a:p>
            <a:r>
              <a:rPr lang="en-GB" sz="4400" i="0" dirty="0" smtClean="0">
                <a:solidFill>
                  <a:srgbClr val="305796"/>
                </a:solidFill>
              </a:rPr>
              <a:t>Atom lasers</a:t>
            </a:r>
            <a:endParaRPr lang="en-GB" sz="4400" i="0" dirty="0">
              <a:solidFill>
                <a:srgbClr val="305796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79056" y="894288"/>
            <a:ext cx="6875530" cy="4771879"/>
            <a:chOff x="406594" y="3606496"/>
            <a:chExt cx="3461138" cy="24021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2605" y="3606496"/>
              <a:ext cx="671574" cy="2100621"/>
            </a:xfrm>
            <a:prstGeom prst="rect">
              <a:avLst/>
            </a:prstGeom>
          </p:spPr>
        </p:pic>
        <p:pic>
          <p:nvPicPr>
            <p:cNvPr id="5" name="Content Placeholder 18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" b="1186"/>
            <a:stretch/>
          </p:blipFill>
          <p:spPr>
            <a:xfrm>
              <a:off x="406594" y="3695124"/>
              <a:ext cx="897131" cy="20172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6"/>
            <a:stretch/>
          </p:blipFill>
          <p:spPr>
            <a:xfrm>
              <a:off x="2970601" y="3695124"/>
              <a:ext cx="897131" cy="20172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861" y="3695124"/>
              <a:ext cx="895518" cy="20172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9311" y="5701675"/>
              <a:ext cx="331346" cy="30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MIT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1997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03398" y="5701675"/>
              <a:ext cx="440983" cy="30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Munich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1999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7836" y="5701675"/>
              <a:ext cx="337437" cy="30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NIST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1999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0336" y="5701675"/>
              <a:ext cx="331346" cy="30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Yale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1998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" name="Titel 1"/>
          <p:cNvSpPr txBox="1">
            <a:spLocks/>
          </p:cNvSpPr>
          <p:nvPr/>
        </p:nvSpPr>
        <p:spPr>
          <a:xfrm>
            <a:off x="2280079" y="5929625"/>
            <a:ext cx="4473485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i="0" dirty="0" smtClean="0">
                <a:solidFill>
                  <a:srgbClr val="305796"/>
                </a:solidFill>
                <a:latin typeface="Calibri" panose="020F0502020204030204" pitchFamily="34" charset="0"/>
              </a:rPr>
              <a:t>FOMO </a:t>
            </a:r>
            <a:r>
              <a:rPr lang="de-AT" sz="2400" i="0" dirty="0" err="1" smtClean="0">
                <a:solidFill>
                  <a:srgbClr val="305796"/>
                </a:solidFill>
                <a:latin typeface="Calibri" panose="020F0502020204030204" pitchFamily="34" charset="0"/>
              </a:rPr>
              <a:t>summer</a:t>
            </a:r>
            <a:r>
              <a:rPr lang="de-AT" sz="2400" i="0" dirty="0" smtClean="0">
                <a:solidFill>
                  <a:srgbClr val="305796"/>
                </a:solidFill>
                <a:latin typeface="Calibri" panose="020F0502020204030204" pitchFamily="34" charset="0"/>
              </a:rPr>
              <a:t> </a:t>
            </a:r>
            <a:r>
              <a:rPr lang="de-AT" sz="2400" i="0" dirty="0" err="1" smtClean="0">
                <a:solidFill>
                  <a:srgbClr val="305796"/>
                </a:solidFill>
                <a:latin typeface="Calibri" panose="020F0502020204030204" pitchFamily="34" charset="0"/>
              </a:rPr>
              <a:t>school</a:t>
            </a:r>
            <a:r>
              <a:rPr lang="de-AT" sz="2400" i="0" dirty="0" smtClean="0">
                <a:solidFill>
                  <a:srgbClr val="305796"/>
                </a:solidFill>
                <a:latin typeface="Calibri" panose="020F0502020204030204" pitchFamily="34" charset="0"/>
              </a:rPr>
              <a:t> 2016</a:t>
            </a:r>
          </a:p>
          <a:p>
            <a:r>
              <a:rPr lang="de-AT" sz="200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Florian Schreck, University of Amsterdam </a:t>
            </a:r>
            <a:endParaRPr lang="de-AT" sz="2000" i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de-AT" sz="2400" i="0" dirty="0" smtClean="0">
              <a:solidFill>
                <a:srgbClr val="30579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ounded Rectangle 417"/>
          <p:cNvSpPr/>
          <p:nvPr/>
        </p:nvSpPr>
        <p:spPr>
          <a:xfrm>
            <a:off x="4644778" y="3666892"/>
            <a:ext cx="4115515" cy="2809694"/>
          </a:xfrm>
          <a:prstGeom prst="roundRect">
            <a:avLst>
              <a:gd name="adj" fmla="val 8935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3" name="Titel 1"/>
          <p:cNvSpPr txBox="1">
            <a:spLocks/>
          </p:cNvSpPr>
          <p:nvPr/>
        </p:nvSpPr>
        <p:spPr>
          <a:xfrm>
            <a:off x="163525" y="50619"/>
            <a:ext cx="8229600" cy="927179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i="0" kern="0" dirty="0" smtClean="0">
                <a:solidFill>
                  <a:srgbClr val="0070C0"/>
                </a:solidFill>
              </a:rPr>
              <a:t>State-of-</a:t>
            </a:r>
            <a:r>
              <a:rPr lang="de-AT" i="0" kern="0" dirty="0" err="1" smtClean="0">
                <a:solidFill>
                  <a:srgbClr val="0070C0"/>
                </a:solidFill>
              </a:rPr>
              <a:t>the</a:t>
            </a:r>
            <a:r>
              <a:rPr lang="de-AT" i="0" kern="0" dirty="0" smtClean="0">
                <a:solidFill>
                  <a:srgbClr val="0070C0"/>
                </a:solidFill>
              </a:rPr>
              <a:t>-art: </a:t>
            </a:r>
            <a:r>
              <a:rPr lang="de-AT" i="0" kern="0" dirty="0" err="1" smtClean="0">
                <a:solidFill>
                  <a:schemeClr val="tx1"/>
                </a:solidFill>
              </a:rPr>
              <a:t>pulsed</a:t>
            </a:r>
            <a:r>
              <a:rPr lang="de-AT" i="0" kern="0" dirty="0" smtClean="0">
                <a:solidFill>
                  <a:srgbClr val="0070C0"/>
                </a:solidFill>
              </a:rPr>
              <a:t> atom </a:t>
            </a:r>
            <a:r>
              <a:rPr lang="de-AT" i="0" kern="0" dirty="0" err="1" smtClean="0">
                <a:solidFill>
                  <a:srgbClr val="0070C0"/>
                </a:solidFill>
              </a:rPr>
              <a:t>laser</a:t>
            </a:r>
            <a:endParaRPr lang="de-AT" i="0" kern="0" dirty="0">
              <a:solidFill>
                <a:srgbClr val="0070C0"/>
              </a:solidFill>
            </a:endParaRPr>
          </a:p>
        </p:txBody>
      </p:sp>
      <p:sp>
        <p:nvSpPr>
          <p:cNvPr id="113" name="Textfeld 28"/>
          <p:cNvSpPr txBox="1">
            <a:spLocks noChangeArrowheads="1"/>
          </p:cNvSpPr>
          <p:nvPr/>
        </p:nvSpPr>
        <p:spPr bwMode="auto">
          <a:xfrm>
            <a:off x="4854789" y="3804104"/>
            <a:ext cx="3627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400" b="1" dirty="0" err="1" smtClean="0">
                <a:solidFill>
                  <a:srgbClr val="0070C0"/>
                </a:solidFill>
              </a:rPr>
              <a:t>Outcoupling</a:t>
            </a:r>
            <a:r>
              <a:rPr lang="de-AT" sz="2400" b="1" dirty="0" smtClean="0">
                <a:solidFill>
                  <a:srgbClr val="0070C0"/>
                </a:solidFill>
              </a:rPr>
              <a:t> </a:t>
            </a:r>
            <a:r>
              <a:rPr lang="de-AT" sz="2400" b="1" dirty="0" err="1" smtClean="0">
                <a:solidFill>
                  <a:srgbClr val="0070C0"/>
                </a:solidFill>
              </a:rPr>
              <a:t>mechanisms</a:t>
            </a:r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14" name="Textfeld 28"/>
          <p:cNvSpPr txBox="1">
            <a:spLocks noChangeArrowheads="1"/>
          </p:cNvSpPr>
          <p:nvPr/>
        </p:nvSpPr>
        <p:spPr bwMode="auto">
          <a:xfrm>
            <a:off x="5107319" y="4396771"/>
            <a:ext cx="3644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l" fontAlgn="auto">
              <a:spcBef>
                <a:spcPct val="0"/>
              </a:spcBef>
              <a:spcAft>
                <a:spcPts val="0"/>
              </a:spcAft>
            </a:pPr>
            <a:r>
              <a:rPr lang="de-AT" sz="2000" dirty="0" err="1">
                <a:solidFill>
                  <a:srgbClr val="000000"/>
                </a:solidFill>
              </a:rPr>
              <a:t>r</a:t>
            </a:r>
            <a:r>
              <a:rPr lang="de-AT" sz="2000" dirty="0" err="1" smtClean="0">
                <a:solidFill>
                  <a:srgbClr val="000000"/>
                </a:solidFill>
              </a:rPr>
              <a:t>adiofrequency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r>
              <a:rPr lang="de-AT" sz="2000" dirty="0" err="1" smtClean="0">
                <a:solidFill>
                  <a:srgbClr val="000000"/>
                </a:solidFill>
              </a:rPr>
              <a:t>outcoupling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15" name="Textfeld 28"/>
          <p:cNvSpPr txBox="1">
            <a:spLocks noChangeArrowheads="1"/>
          </p:cNvSpPr>
          <p:nvPr/>
        </p:nvSpPr>
        <p:spPr bwMode="auto">
          <a:xfrm>
            <a:off x="5107319" y="4851552"/>
            <a:ext cx="3644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l" fontAlgn="auto">
              <a:spcBef>
                <a:spcPct val="0"/>
              </a:spcBef>
              <a:spcAft>
                <a:spcPts val="0"/>
              </a:spcAft>
            </a:pPr>
            <a:r>
              <a:rPr lang="de-AT" sz="2000" dirty="0" smtClean="0">
                <a:solidFill>
                  <a:srgbClr val="000000"/>
                </a:solidFill>
              </a:rPr>
              <a:t>Raman </a:t>
            </a:r>
            <a:r>
              <a:rPr lang="de-AT" sz="2000" dirty="0" err="1" smtClean="0">
                <a:solidFill>
                  <a:srgbClr val="000000"/>
                </a:solidFill>
              </a:rPr>
              <a:t>outcoupling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16" name="Textfeld 28"/>
          <p:cNvSpPr txBox="1">
            <a:spLocks noChangeArrowheads="1"/>
          </p:cNvSpPr>
          <p:nvPr/>
        </p:nvSpPr>
        <p:spPr bwMode="auto">
          <a:xfrm>
            <a:off x="5107319" y="5306333"/>
            <a:ext cx="3644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l" fontAlgn="auto">
              <a:spcBef>
                <a:spcPct val="0"/>
              </a:spcBef>
              <a:spcAft>
                <a:spcPts val="0"/>
              </a:spcAft>
            </a:pPr>
            <a:r>
              <a:rPr lang="de-AT" sz="2000" dirty="0" err="1" smtClean="0">
                <a:solidFill>
                  <a:srgbClr val="000000"/>
                </a:solidFill>
              </a:rPr>
              <a:t>spilling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r>
              <a:rPr lang="de-AT" sz="2000" dirty="0" err="1" smtClean="0">
                <a:solidFill>
                  <a:srgbClr val="000000"/>
                </a:solidFill>
              </a:rPr>
              <a:t>from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r>
              <a:rPr lang="de-AT" sz="2000" dirty="0" err="1" smtClean="0">
                <a:solidFill>
                  <a:srgbClr val="000000"/>
                </a:solidFill>
              </a:rPr>
              <a:t>dipole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r>
              <a:rPr lang="de-AT" sz="2000" dirty="0" err="1" smtClean="0">
                <a:solidFill>
                  <a:srgbClr val="000000"/>
                </a:solidFill>
              </a:rPr>
              <a:t>trap</a:t>
            </a:r>
            <a:endParaRPr lang="de-AT" sz="2000" dirty="0" smtClean="0">
              <a:solidFill>
                <a:srgbClr val="000000"/>
              </a:solidFill>
            </a:endParaRPr>
          </a:p>
        </p:txBody>
      </p:sp>
      <p:sp>
        <p:nvSpPr>
          <p:cNvPr id="112" name="Textfeld 28"/>
          <p:cNvSpPr txBox="1">
            <a:spLocks noChangeArrowheads="1"/>
          </p:cNvSpPr>
          <p:nvPr/>
        </p:nvSpPr>
        <p:spPr bwMode="auto">
          <a:xfrm>
            <a:off x="5107319" y="5761114"/>
            <a:ext cx="3644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l" fontAlgn="auto">
              <a:spcBef>
                <a:spcPct val="0"/>
              </a:spcBef>
              <a:spcAft>
                <a:spcPts val="0"/>
              </a:spcAft>
            </a:pPr>
            <a:r>
              <a:rPr lang="de-AT" sz="2000" dirty="0" err="1" smtClean="0">
                <a:solidFill>
                  <a:srgbClr val="000000"/>
                </a:solidFill>
              </a:rPr>
              <a:t>outcoupling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r>
              <a:rPr lang="de-AT" sz="2000" dirty="0" err="1" smtClean="0">
                <a:solidFill>
                  <a:srgbClr val="000000"/>
                </a:solidFill>
              </a:rPr>
              <a:t>from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r>
              <a:rPr lang="de-AT" sz="2000" dirty="0" err="1" smtClean="0">
                <a:solidFill>
                  <a:srgbClr val="000000"/>
                </a:solidFill>
              </a:rPr>
              <a:t>lattice</a:t>
            </a:r>
            <a:endParaRPr lang="de-AT" sz="2000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7450" y="3597638"/>
            <a:ext cx="3461138" cy="2618399"/>
            <a:chOff x="406594" y="3606496"/>
            <a:chExt cx="3461138" cy="2618399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2605" y="3606496"/>
              <a:ext cx="671574" cy="2100621"/>
            </a:xfrm>
            <a:prstGeom prst="rect">
              <a:avLst/>
            </a:prstGeom>
          </p:spPr>
        </p:pic>
        <p:pic>
          <p:nvPicPr>
            <p:cNvPr id="169" name="Content Placeholder 18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" b="1186"/>
            <a:stretch/>
          </p:blipFill>
          <p:spPr>
            <a:xfrm>
              <a:off x="406594" y="3695124"/>
              <a:ext cx="897131" cy="2017216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6"/>
            <a:stretch/>
          </p:blipFill>
          <p:spPr>
            <a:xfrm>
              <a:off x="2970601" y="3695124"/>
              <a:ext cx="897131" cy="2017216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861" y="3695124"/>
              <a:ext cx="895518" cy="2017217"/>
            </a:xfrm>
            <a:prstGeom prst="rect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563878" y="5701675"/>
              <a:ext cx="582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MIT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1997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043016" y="5701675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Munich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1999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149839" y="5701675"/>
              <a:ext cx="5934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NIST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1999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54903" y="5701675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Yale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1998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 rot="5400000">
            <a:off x="3424348" y="1078312"/>
            <a:ext cx="1008296" cy="601057"/>
            <a:chOff x="8892480" y="2796879"/>
            <a:chExt cx="719126" cy="411600"/>
          </a:xfrm>
        </p:grpSpPr>
        <p:sp>
          <p:nvSpPr>
            <p:cNvPr id="322" name="Arc 321"/>
            <p:cNvSpPr/>
            <p:nvPr/>
          </p:nvSpPr>
          <p:spPr bwMode="auto">
            <a:xfrm flipV="1"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3" name="Arc 322"/>
            <p:cNvSpPr/>
            <p:nvPr/>
          </p:nvSpPr>
          <p:spPr bwMode="auto">
            <a:xfrm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 rot="5400000">
            <a:off x="4826849" y="1071836"/>
            <a:ext cx="1008296" cy="631428"/>
            <a:chOff x="8892480" y="2796879"/>
            <a:chExt cx="719126" cy="411600"/>
          </a:xfrm>
        </p:grpSpPr>
        <p:sp>
          <p:nvSpPr>
            <p:cNvPr id="325" name="Arc 324"/>
            <p:cNvSpPr/>
            <p:nvPr/>
          </p:nvSpPr>
          <p:spPr bwMode="auto">
            <a:xfrm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6" name="Arc 325"/>
            <p:cNvSpPr/>
            <p:nvPr/>
          </p:nvSpPr>
          <p:spPr bwMode="auto">
            <a:xfrm flipV="1"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27" name="Group 326"/>
          <p:cNvGrpSpPr/>
          <p:nvPr/>
        </p:nvGrpSpPr>
        <p:grpSpPr>
          <a:xfrm rot="5400000">
            <a:off x="6060154" y="1071987"/>
            <a:ext cx="1008296" cy="601057"/>
            <a:chOff x="8892480" y="2796879"/>
            <a:chExt cx="719126" cy="411600"/>
          </a:xfrm>
        </p:grpSpPr>
        <p:sp>
          <p:nvSpPr>
            <p:cNvPr id="328" name="Arc 327"/>
            <p:cNvSpPr/>
            <p:nvPr/>
          </p:nvSpPr>
          <p:spPr bwMode="auto">
            <a:xfrm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9" name="Arc 328"/>
            <p:cNvSpPr/>
            <p:nvPr/>
          </p:nvSpPr>
          <p:spPr bwMode="auto">
            <a:xfrm flipV="1"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2057001" y="1079674"/>
            <a:ext cx="1173234" cy="1280220"/>
            <a:chOff x="827584" y="970352"/>
            <a:chExt cx="1296144" cy="1718900"/>
          </a:xfrm>
        </p:grpSpPr>
        <p:sp>
          <p:nvSpPr>
            <p:cNvPr id="331" name="Textfeld 28"/>
            <p:cNvSpPr txBox="1">
              <a:spLocks noChangeArrowheads="1"/>
            </p:cNvSpPr>
            <p:nvPr/>
          </p:nvSpPr>
          <p:spPr bwMode="auto">
            <a:xfrm>
              <a:off x="827584" y="981221"/>
              <a:ext cx="1296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Evaporative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Cooling</a:t>
              </a:r>
            </a:p>
          </p:txBody>
        </p:sp>
        <p:grpSp>
          <p:nvGrpSpPr>
            <p:cNvPr id="332" name="Group 331"/>
            <p:cNvGrpSpPr/>
            <p:nvPr/>
          </p:nvGrpSpPr>
          <p:grpSpPr>
            <a:xfrm>
              <a:off x="1007452" y="1605078"/>
              <a:ext cx="781331" cy="1028791"/>
              <a:chOff x="7431911" y="1425233"/>
              <a:chExt cx="757198" cy="1028791"/>
            </a:xfrm>
          </p:grpSpPr>
          <p:sp>
            <p:nvSpPr>
              <p:cNvPr id="334" name="Ellipse 598"/>
              <p:cNvSpPr/>
              <p:nvPr/>
            </p:nvSpPr>
            <p:spPr bwMode="auto">
              <a:xfrm>
                <a:off x="8112483" y="179810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Ellipse 599"/>
              <p:cNvSpPr/>
              <p:nvPr/>
            </p:nvSpPr>
            <p:spPr bwMode="auto">
              <a:xfrm>
                <a:off x="7898838" y="236702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Ellipse 600"/>
              <p:cNvSpPr/>
              <p:nvPr/>
            </p:nvSpPr>
            <p:spPr bwMode="auto">
              <a:xfrm>
                <a:off x="7971989" y="2306505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Ellipse 601"/>
              <p:cNvSpPr/>
              <p:nvPr/>
            </p:nvSpPr>
            <p:spPr bwMode="auto">
              <a:xfrm>
                <a:off x="7828426" y="233812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" name="Ellipse 602"/>
              <p:cNvSpPr/>
              <p:nvPr/>
            </p:nvSpPr>
            <p:spPr bwMode="auto">
              <a:xfrm>
                <a:off x="7710506" y="156141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9" name="Ellipse 603"/>
              <p:cNvSpPr/>
              <p:nvPr/>
            </p:nvSpPr>
            <p:spPr bwMode="auto">
              <a:xfrm>
                <a:off x="8044802" y="2175989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Ellipse 604"/>
              <p:cNvSpPr/>
              <p:nvPr/>
            </p:nvSpPr>
            <p:spPr bwMode="auto">
              <a:xfrm>
                <a:off x="7810310" y="2229989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Ellipse 605"/>
              <p:cNvSpPr/>
              <p:nvPr/>
            </p:nvSpPr>
            <p:spPr bwMode="auto">
              <a:xfrm>
                <a:off x="7904316" y="2196294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Ellipse 606"/>
              <p:cNvSpPr/>
              <p:nvPr/>
            </p:nvSpPr>
            <p:spPr bwMode="auto">
              <a:xfrm>
                <a:off x="7733747" y="2204354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Ellipse 607"/>
              <p:cNvSpPr/>
              <p:nvPr/>
            </p:nvSpPr>
            <p:spPr bwMode="auto">
              <a:xfrm>
                <a:off x="7948748" y="207043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Ellipse 608"/>
              <p:cNvSpPr/>
              <p:nvPr/>
            </p:nvSpPr>
            <p:spPr bwMode="auto">
              <a:xfrm>
                <a:off x="7607264" y="179810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Ellipse 609"/>
              <p:cNvSpPr/>
              <p:nvPr/>
            </p:nvSpPr>
            <p:spPr bwMode="auto">
              <a:xfrm>
                <a:off x="8121429" y="1949787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Ellipse 610"/>
              <p:cNvSpPr/>
              <p:nvPr/>
            </p:nvSpPr>
            <p:spPr bwMode="auto">
              <a:xfrm>
                <a:off x="7886532" y="173071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Ellipse 611"/>
              <p:cNvSpPr/>
              <p:nvPr/>
            </p:nvSpPr>
            <p:spPr bwMode="auto">
              <a:xfrm>
                <a:off x="7733747" y="207043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" name="Freihandform 619"/>
              <p:cNvSpPr/>
              <p:nvPr/>
            </p:nvSpPr>
            <p:spPr bwMode="auto">
              <a:xfrm>
                <a:off x="7652406" y="1670911"/>
                <a:ext cx="164078" cy="114860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" name="Freihandform 620"/>
              <p:cNvSpPr/>
              <p:nvPr/>
            </p:nvSpPr>
            <p:spPr bwMode="auto">
              <a:xfrm flipH="1">
                <a:off x="7431911" y="1425233"/>
                <a:ext cx="278593" cy="263240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3" name="Rounded Rectangle 332"/>
            <p:cNvSpPr/>
            <p:nvPr/>
          </p:nvSpPr>
          <p:spPr>
            <a:xfrm>
              <a:off x="827584" y="970352"/>
              <a:ext cx="1296144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3266466" y="1079674"/>
            <a:ext cx="1428120" cy="1280220"/>
            <a:chOff x="2595803" y="963564"/>
            <a:chExt cx="1577733" cy="1718900"/>
          </a:xfrm>
        </p:grpSpPr>
        <p:grpSp>
          <p:nvGrpSpPr>
            <p:cNvPr id="351" name="Group 350"/>
            <p:cNvGrpSpPr/>
            <p:nvPr/>
          </p:nvGrpSpPr>
          <p:grpSpPr>
            <a:xfrm>
              <a:off x="2699792" y="963564"/>
              <a:ext cx="1368152" cy="1718900"/>
              <a:chOff x="2699792" y="963564"/>
              <a:chExt cx="1368152" cy="1718900"/>
            </a:xfrm>
          </p:grpSpPr>
          <p:sp>
            <p:nvSpPr>
              <p:cNvPr id="353" name="Freihandform 575"/>
              <p:cNvSpPr/>
              <p:nvPr/>
            </p:nvSpPr>
            <p:spPr bwMode="auto">
              <a:xfrm>
                <a:off x="3095399" y="1829362"/>
                <a:ext cx="468490" cy="216359"/>
              </a:xfrm>
              <a:custGeom>
                <a:avLst/>
                <a:gdLst>
                  <a:gd name="connsiteX0" fmla="*/ 0 w 3956703"/>
                  <a:gd name="connsiteY0" fmla="*/ 0 h 3630071"/>
                  <a:gd name="connsiteX1" fmla="*/ 333286 w 3956703"/>
                  <a:gd name="connsiteY1" fmla="*/ 1136591 h 3630071"/>
                  <a:gd name="connsiteX2" fmla="*/ 794759 w 3956703"/>
                  <a:gd name="connsiteY2" fmla="*/ 2324456 h 3630071"/>
                  <a:gd name="connsiteX3" fmla="*/ 1273323 w 3956703"/>
                  <a:gd name="connsiteY3" fmla="*/ 3170490 h 3630071"/>
                  <a:gd name="connsiteX4" fmla="*/ 1598063 w 3956703"/>
                  <a:gd name="connsiteY4" fmla="*/ 3495230 h 3630071"/>
                  <a:gd name="connsiteX5" fmla="*/ 1803162 w 3956703"/>
                  <a:gd name="connsiteY5" fmla="*/ 3606325 h 3630071"/>
                  <a:gd name="connsiteX6" fmla="*/ 1999716 w 3956703"/>
                  <a:gd name="connsiteY6" fmla="*/ 3623417 h 3630071"/>
                  <a:gd name="connsiteX7" fmla="*/ 2367185 w 3956703"/>
                  <a:gd name="connsiteY7" fmla="*/ 3520867 h 3630071"/>
                  <a:gd name="connsiteX8" fmla="*/ 2649196 w 3956703"/>
                  <a:gd name="connsiteY8" fmla="*/ 3213219 h 3630071"/>
                  <a:gd name="connsiteX9" fmla="*/ 2999574 w 3956703"/>
                  <a:gd name="connsiteY9" fmla="*/ 2666288 h 3630071"/>
                  <a:gd name="connsiteX10" fmla="*/ 3392680 w 3956703"/>
                  <a:gd name="connsiteY10" fmla="*/ 1768980 h 3630071"/>
                  <a:gd name="connsiteX11" fmla="*/ 3666145 w 3956703"/>
                  <a:gd name="connsiteY11" fmla="*/ 974221 h 3630071"/>
                  <a:gd name="connsiteX12" fmla="*/ 3956703 w 3956703"/>
                  <a:gd name="connsiteY12" fmla="*/ 8546 h 3630071"/>
                  <a:gd name="connsiteX0" fmla="*/ 0 w 3956703"/>
                  <a:gd name="connsiteY0" fmla="*/ 0 h 3630071"/>
                  <a:gd name="connsiteX1" fmla="*/ 333286 w 3956703"/>
                  <a:gd name="connsiteY1" fmla="*/ 1136591 h 3630071"/>
                  <a:gd name="connsiteX2" fmla="*/ 794759 w 3956703"/>
                  <a:gd name="connsiteY2" fmla="*/ 2324456 h 3630071"/>
                  <a:gd name="connsiteX3" fmla="*/ 1273323 w 3956703"/>
                  <a:gd name="connsiteY3" fmla="*/ 3170490 h 3630071"/>
                  <a:gd name="connsiteX4" fmla="*/ 1598063 w 3956703"/>
                  <a:gd name="connsiteY4" fmla="*/ 3495230 h 3630071"/>
                  <a:gd name="connsiteX5" fmla="*/ 1803162 w 3956703"/>
                  <a:gd name="connsiteY5" fmla="*/ 3606325 h 3630071"/>
                  <a:gd name="connsiteX6" fmla="*/ 1999716 w 3956703"/>
                  <a:gd name="connsiteY6" fmla="*/ 3623417 h 3630071"/>
                  <a:gd name="connsiteX7" fmla="*/ 2367185 w 3956703"/>
                  <a:gd name="connsiteY7" fmla="*/ 3520867 h 3630071"/>
                  <a:gd name="connsiteX8" fmla="*/ 2649196 w 3956703"/>
                  <a:gd name="connsiteY8" fmla="*/ 3213219 h 3630071"/>
                  <a:gd name="connsiteX9" fmla="*/ 2999574 w 3956703"/>
                  <a:gd name="connsiteY9" fmla="*/ 2666288 h 3630071"/>
                  <a:gd name="connsiteX10" fmla="*/ 3392680 w 3956703"/>
                  <a:gd name="connsiteY10" fmla="*/ 1768980 h 3630071"/>
                  <a:gd name="connsiteX11" fmla="*/ 3666145 w 3956703"/>
                  <a:gd name="connsiteY11" fmla="*/ 974221 h 3630071"/>
                  <a:gd name="connsiteX12" fmla="*/ 3956703 w 3956703"/>
                  <a:gd name="connsiteY12" fmla="*/ 8546 h 363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56703" h="3630071">
                    <a:moveTo>
                      <a:pt x="0" y="0"/>
                    </a:moveTo>
                    <a:cubicBezTo>
                      <a:pt x="100413" y="374591"/>
                      <a:pt x="200826" y="749182"/>
                      <a:pt x="333286" y="1136591"/>
                    </a:cubicBezTo>
                    <a:cubicBezTo>
                      <a:pt x="465746" y="1524000"/>
                      <a:pt x="638086" y="1985473"/>
                      <a:pt x="794759" y="2324456"/>
                    </a:cubicBezTo>
                    <a:cubicBezTo>
                      <a:pt x="951432" y="2663439"/>
                      <a:pt x="1139439" y="2975361"/>
                      <a:pt x="1273323" y="3170490"/>
                    </a:cubicBezTo>
                    <a:cubicBezTo>
                      <a:pt x="1407207" y="3365619"/>
                      <a:pt x="1509757" y="3422591"/>
                      <a:pt x="1598063" y="3495230"/>
                    </a:cubicBezTo>
                    <a:cubicBezTo>
                      <a:pt x="1686370" y="3567869"/>
                      <a:pt x="1736220" y="3584961"/>
                      <a:pt x="1803162" y="3606325"/>
                    </a:cubicBezTo>
                    <a:cubicBezTo>
                      <a:pt x="1870104" y="3627689"/>
                      <a:pt x="1905712" y="3637660"/>
                      <a:pt x="1999716" y="3623417"/>
                    </a:cubicBezTo>
                    <a:cubicBezTo>
                      <a:pt x="2093720" y="3609174"/>
                      <a:pt x="2227411" y="3614871"/>
                      <a:pt x="2367185" y="3520867"/>
                    </a:cubicBezTo>
                    <a:cubicBezTo>
                      <a:pt x="2506959" y="3426863"/>
                      <a:pt x="2543798" y="3355649"/>
                      <a:pt x="2649196" y="3213219"/>
                    </a:cubicBezTo>
                    <a:cubicBezTo>
                      <a:pt x="2754594" y="3070789"/>
                      <a:pt x="2875660" y="2906994"/>
                      <a:pt x="2999574" y="2666288"/>
                    </a:cubicBezTo>
                    <a:cubicBezTo>
                      <a:pt x="3123488" y="2425582"/>
                      <a:pt x="3281585" y="2050991"/>
                      <a:pt x="3392680" y="1768980"/>
                    </a:cubicBezTo>
                    <a:cubicBezTo>
                      <a:pt x="3503775" y="1486969"/>
                      <a:pt x="3572141" y="1267627"/>
                      <a:pt x="3666145" y="974221"/>
                    </a:cubicBezTo>
                    <a:cubicBezTo>
                      <a:pt x="3760149" y="680815"/>
                      <a:pt x="3858426" y="344680"/>
                      <a:pt x="3956703" y="854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Rounded Rectangle 353"/>
              <p:cNvSpPr/>
              <p:nvPr/>
            </p:nvSpPr>
            <p:spPr>
              <a:xfrm>
                <a:off x="2699792" y="963564"/>
                <a:ext cx="1368152" cy="1718900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2772929" y="1275440"/>
                <a:ext cx="1152127" cy="515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52" name="Textfeld 28"/>
            <p:cNvSpPr txBox="1">
              <a:spLocks noChangeArrowheads="1"/>
            </p:cNvSpPr>
            <p:nvPr/>
          </p:nvSpPr>
          <p:spPr bwMode="auto">
            <a:xfrm>
              <a:off x="2595803" y="974433"/>
              <a:ext cx="1577733" cy="70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Bose Einstein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Condensation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56" name="Group 355"/>
          <p:cNvGrpSpPr/>
          <p:nvPr/>
        </p:nvGrpSpPr>
        <p:grpSpPr>
          <a:xfrm>
            <a:off x="5967727" y="1079674"/>
            <a:ext cx="1114175" cy="1280220"/>
            <a:chOff x="6660232" y="978953"/>
            <a:chExt cx="1230909" cy="1718900"/>
          </a:xfrm>
        </p:grpSpPr>
        <p:grpSp>
          <p:nvGrpSpPr>
            <p:cNvPr id="357" name="Group 356"/>
            <p:cNvGrpSpPr/>
            <p:nvPr/>
          </p:nvGrpSpPr>
          <p:grpSpPr>
            <a:xfrm>
              <a:off x="6660232" y="978953"/>
              <a:ext cx="1228604" cy="1718900"/>
              <a:chOff x="6660232" y="978953"/>
              <a:chExt cx="1228604" cy="1718900"/>
            </a:xfrm>
          </p:grpSpPr>
          <p:sp>
            <p:nvSpPr>
              <p:cNvPr id="359" name="Rounded Rectangle 358"/>
              <p:cNvSpPr/>
              <p:nvPr/>
            </p:nvSpPr>
            <p:spPr>
              <a:xfrm>
                <a:off x="6660232" y="978953"/>
                <a:ext cx="1228604" cy="1718900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6701673" y="1275591"/>
                <a:ext cx="1152127" cy="515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58" name="Textfeld 28"/>
            <p:cNvSpPr txBox="1">
              <a:spLocks noChangeArrowheads="1"/>
            </p:cNvSpPr>
            <p:nvPr/>
          </p:nvSpPr>
          <p:spPr bwMode="auto">
            <a:xfrm>
              <a:off x="6662535" y="990116"/>
              <a:ext cx="12286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Depletion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4729367" y="1093947"/>
            <a:ext cx="1134437" cy="1280220"/>
            <a:chOff x="4716016" y="1215916"/>
            <a:chExt cx="1253283" cy="1718900"/>
          </a:xfrm>
        </p:grpSpPr>
        <p:sp>
          <p:nvSpPr>
            <p:cNvPr id="362" name="Textfeld 28"/>
            <p:cNvSpPr txBox="1">
              <a:spLocks noChangeArrowheads="1"/>
            </p:cNvSpPr>
            <p:nvPr/>
          </p:nvSpPr>
          <p:spPr bwMode="auto">
            <a:xfrm>
              <a:off x="4716016" y="1226785"/>
              <a:ext cx="12532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Outcoupling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63" name="Rounded Rectangle 362"/>
            <p:cNvSpPr/>
            <p:nvPr/>
          </p:nvSpPr>
          <p:spPr>
            <a:xfrm>
              <a:off x="4716016" y="1215916"/>
              <a:ext cx="1253283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  <p:sp>
          <p:nvSpPr>
            <p:cNvPr id="364" name="Ellipse 599"/>
            <p:cNvSpPr/>
            <p:nvPr/>
          </p:nvSpPr>
          <p:spPr bwMode="auto">
            <a:xfrm>
              <a:off x="5358317" y="2219632"/>
              <a:ext cx="69838" cy="6739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  <p:sp>
          <p:nvSpPr>
            <p:cNvPr id="365" name="Ellipse 600"/>
            <p:cNvSpPr/>
            <p:nvPr/>
          </p:nvSpPr>
          <p:spPr bwMode="auto">
            <a:xfrm>
              <a:off x="5433800" y="2159117"/>
              <a:ext cx="69838" cy="6739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  <p:sp>
          <p:nvSpPr>
            <p:cNvPr id="366" name="Ellipse 601"/>
            <p:cNvSpPr/>
            <p:nvPr/>
          </p:nvSpPr>
          <p:spPr bwMode="auto">
            <a:xfrm>
              <a:off x="5285661" y="2190734"/>
              <a:ext cx="69838" cy="6739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779073" y="1551892"/>
              <a:ext cx="1162208" cy="476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>
                <a:solidFill>
                  <a:srgbClr val="FFFFFF"/>
                </a:solidFill>
              </a:endParaRPr>
            </a:p>
          </p:txBody>
        </p:sp>
        <p:cxnSp>
          <p:nvCxnSpPr>
            <p:cNvPr id="368" name="Straight Arrow Connector 367"/>
            <p:cNvCxnSpPr/>
            <p:nvPr/>
          </p:nvCxnSpPr>
          <p:spPr>
            <a:xfrm>
              <a:off x="5382734" y="2273835"/>
              <a:ext cx="127" cy="262548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Freihandform 575"/>
            <p:cNvSpPr/>
            <p:nvPr/>
          </p:nvSpPr>
          <p:spPr bwMode="auto">
            <a:xfrm>
              <a:off x="5128778" y="2075366"/>
              <a:ext cx="504055" cy="211657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753408" y="1079674"/>
            <a:ext cx="1173234" cy="1280220"/>
            <a:chOff x="323528" y="1196752"/>
            <a:chExt cx="1296144" cy="1718900"/>
          </a:xfrm>
        </p:grpSpPr>
        <p:cxnSp>
          <p:nvCxnSpPr>
            <p:cNvPr id="371" name="Gerade Verbindung mit Pfeil 24"/>
            <p:cNvCxnSpPr/>
            <p:nvPr/>
          </p:nvCxnSpPr>
          <p:spPr>
            <a:xfrm>
              <a:off x="779755" y="2179786"/>
              <a:ext cx="19184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Ellipse 752"/>
            <p:cNvSpPr>
              <a:spLocks/>
            </p:cNvSpPr>
            <p:nvPr/>
          </p:nvSpPr>
          <p:spPr bwMode="auto">
            <a:xfrm>
              <a:off x="733729" y="2143921"/>
              <a:ext cx="71589" cy="8700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srgbClr val="000000"/>
                </a:solidFill>
              </a:endParaRPr>
            </a:p>
          </p:txBody>
        </p:sp>
        <p:cxnSp>
          <p:nvCxnSpPr>
            <p:cNvPr id="373" name="Gerade Verbindung mit Pfeil 768"/>
            <p:cNvCxnSpPr/>
            <p:nvPr/>
          </p:nvCxnSpPr>
          <p:spPr>
            <a:xfrm>
              <a:off x="584177" y="2277175"/>
              <a:ext cx="19184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4" name="Ellipse 769"/>
            <p:cNvSpPr>
              <a:spLocks/>
            </p:cNvSpPr>
            <p:nvPr/>
          </p:nvSpPr>
          <p:spPr bwMode="auto">
            <a:xfrm>
              <a:off x="538150" y="2241309"/>
              <a:ext cx="71589" cy="8700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srgbClr val="000000"/>
                </a:solidFill>
              </a:endParaRPr>
            </a:p>
          </p:txBody>
        </p:sp>
        <p:sp>
          <p:nvSpPr>
            <p:cNvPr id="375" name="Textfeld 28"/>
            <p:cNvSpPr txBox="1">
              <a:spLocks noChangeArrowheads="1"/>
            </p:cNvSpPr>
            <p:nvPr/>
          </p:nvSpPr>
          <p:spPr bwMode="auto">
            <a:xfrm>
              <a:off x="323528" y="1207621"/>
              <a:ext cx="1296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Laser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Cooling</a:t>
              </a:r>
            </a:p>
          </p:txBody>
        </p:sp>
        <p:sp>
          <p:nvSpPr>
            <p:cNvPr id="376" name="Rounded Rectangle 375"/>
            <p:cNvSpPr/>
            <p:nvPr/>
          </p:nvSpPr>
          <p:spPr>
            <a:xfrm>
              <a:off x="323528" y="1196752"/>
              <a:ext cx="1296144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945724" y="2244096"/>
              <a:ext cx="256963" cy="81358"/>
              <a:chOff x="945724" y="2244096"/>
              <a:chExt cx="256963" cy="81358"/>
            </a:xfrm>
          </p:grpSpPr>
          <p:sp>
            <p:nvSpPr>
              <p:cNvPr id="399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00" name="Straight Arrow Connector 399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" name="Group 377"/>
            <p:cNvGrpSpPr/>
            <p:nvPr/>
          </p:nvGrpSpPr>
          <p:grpSpPr>
            <a:xfrm>
              <a:off x="1005513" y="2065058"/>
              <a:ext cx="256963" cy="81358"/>
              <a:chOff x="945724" y="2244096"/>
              <a:chExt cx="256963" cy="81358"/>
            </a:xfrm>
          </p:grpSpPr>
          <p:sp>
            <p:nvSpPr>
              <p:cNvPr id="397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8" name="Straight Arrow Connector 397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9" name="Group 378"/>
            <p:cNvGrpSpPr/>
            <p:nvPr/>
          </p:nvGrpSpPr>
          <p:grpSpPr>
            <a:xfrm>
              <a:off x="1130607" y="2151337"/>
              <a:ext cx="256963" cy="81358"/>
              <a:chOff x="945724" y="2244096"/>
              <a:chExt cx="256963" cy="81358"/>
            </a:xfrm>
          </p:grpSpPr>
          <p:sp>
            <p:nvSpPr>
              <p:cNvPr id="395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6" name="Straight Arrow Connector 395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0" name="Group 379"/>
            <p:cNvGrpSpPr/>
            <p:nvPr/>
          </p:nvGrpSpPr>
          <p:grpSpPr>
            <a:xfrm>
              <a:off x="1259088" y="2259619"/>
              <a:ext cx="256963" cy="81358"/>
              <a:chOff x="945724" y="2244096"/>
              <a:chExt cx="256963" cy="81358"/>
            </a:xfrm>
          </p:grpSpPr>
          <p:sp>
            <p:nvSpPr>
              <p:cNvPr id="393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4" name="Straight Arrow Connector 393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1" name="Group 380"/>
            <p:cNvGrpSpPr/>
            <p:nvPr/>
          </p:nvGrpSpPr>
          <p:grpSpPr>
            <a:xfrm>
              <a:off x="1300622" y="2053228"/>
              <a:ext cx="256963" cy="81358"/>
              <a:chOff x="945724" y="2244096"/>
              <a:chExt cx="256963" cy="81358"/>
            </a:xfrm>
          </p:grpSpPr>
          <p:sp>
            <p:nvSpPr>
              <p:cNvPr id="391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2" name="Straight Arrow Connector 391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2" name="Group 381"/>
            <p:cNvGrpSpPr/>
            <p:nvPr/>
          </p:nvGrpSpPr>
          <p:grpSpPr>
            <a:xfrm rot="6628019">
              <a:off x="712998" y="1972325"/>
              <a:ext cx="256963" cy="81358"/>
              <a:chOff x="945724" y="2244096"/>
              <a:chExt cx="256963" cy="81358"/>
            </a:xfrm>
          </p:grpSpPr>
          <p:sp>
            <p:nvSpPr>
              <p:cNvPr id="389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0" name="Straight Arrow Connector 389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3" name="Group 382"/>
            <p:cNvGrpSpPr/>
            <p:nvPr/>
          </p:nvGrpSpPr>
          <p:grpSpPr>
            <a:xfrm rot="18050091">
              <a:off x="360469" y="2430688"/>
              <a:ext cx="256963" cy="81358"/>
              <a:chOff x="945724" y="2244096"/>
              <a:chExt cx="256963" cy="81358"/>
            </a:xfrm>
          </p:grpSpPr>
          <p:sp>
            <p:nvSpPr>
              <p:cNvPr id="387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88" name="Straight Arrow Connector 387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4" name="Group 383"/>
            <p:cNvGrpSpPr/>
            <p:nvPr/>
          </p:nvGrpSpPr>
          <p:grpSpPr>
            <a:xfrm rot="14452607">
              <a:off x="725143" y="2420525"/>
              <a:ext cx="256963" cy="81358"/>
              <a:chOff x="945724" y="2244096"/>
              <a:chExt cx="256963" cy="81358"/>
            </a:xfrm>
          </p:grpSpPr>
          <p:sp>
            <p:nvSpPr>
              <p:cNvPr id="385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86" name="Straight Arrow Connector 385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1" name="Arc 400"/>
          <p:cNvSpPr/>
          <p:nvPr/>
        </p:nvSpPr>
        <p:spPr bwMode="auto">
          <a:xfrm rot="5400000">
            <a:off x="2156163" y="1504228"/>
            <a:ext cx="1008296" cy="601057"/>
          </a:xfrm>
          <a:prstGeom prst="arc">
            <a:avLst>
              <a:gd name="adj1" fmla="val 17393194"/>
              <a:gd name="adj2" fmla="val 17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2" name="Arc 401"/>
          <p:cNvSpPr/>
          <p:nvPr/>
        </p:nvSpPr>
        <p:spPr bwMode="auto">
          <a:xfrm rot="5400000" flipV="1">
            <a:off x="2156163" y="1504228"/>
            <a:ext cx="1008296" cy="601057"/>
          </a:xfrm>
          <a:prstGeom prst="arc">
            <a:avLst>
              <a:gd name="adj1" fmla="val 17393194"/>
              <a:gd name="adj2" fmla="val 17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3" name="Rectangle 402"/>
          <p:cNvSpPr/>
          <p:nvPr/>
        </p:nvSpPr>
        <p:spPr>
          <a:xfrm>
            <a:off x="4773293" y="1419706"/>
            <a:ext cx="1042873" cy="26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404" name="Rectangle 403"/>
          <p:cNvSpPr/>
          <p:nvPr/>
        </p:nvSpPr>
        <p:spPr>
          <a:xfrm>
            <a:off x="6000324" y="1550234"/>
            <a:ext cx="1042873" cy="13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srgbClr val="FFFFFF"/>
              </a:solidFill>
            </a:endParaRPr>
          </a:p>
        </p:txBody>
      </p:sp>
      <p:grpSp>
        <p:nvGrpSpPr>
          <p:cNvPr id="405" name="Group 404"/>
          <p:cNvGrpSpPr/>
          <p:nvPr/>
        </p:nvGrpSpPr>
        <p:grpSpPr>
          <a:xfrm>
            <a:off x="782177" y="2553510"/>
            <a:ext cx="6548781" cy="461665"/>
            <a:chOff x="1246276" y="3006497"/>
            <a:chExt cx="6548781" cy="461665"/>
          </a:xfrm>
        </p:grpSpPr>
        <p:cxnSp>
          <p:nvCxnSpPr>
            <p:cNvPr id="406" name="Straight Arrow Connector 405"/>
            <p:cNvCxnSpPr/>
            <p:nvPr/>
          </p:nvCxnSpPr>
          <p:spPr>
            <a:xfrm>
              <a:off x="1246276" y="3066646"/>
              <a:ext cx="6548781" cy="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Textfeld 28"/>
            <p:cNvSpPr txBox="1">
              <a:spLocks noChangeArrowheads="1"/>
            </p:cNvSpPr>
            <p:nvPr/>
          </p:nvSpPr>
          <p:spPr bwMode="auto">
            <a:xfrm>
              <a:off x="6650199" y="3006497"/>
              <a:ext cx="11120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2400" b="1" dirty="0" smtClean="0">
                  <a:solidFill>
                    <a:srgbClr val="0070C0"/>
                  </a:solidFill>
                </a:rPr>
                <a:t>time</a:t>
              </a:r>
              <a:endParaRPr lang="de-DE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08" name="Textfeld 28"/>
          <p:cNvSpPr txBox="1">
            <a:spLocks noChangeArrowheads="1"/>
          </p:cNvSpPr>
          <p:nvPr/>
        </p:nvSpPr>
        <p:spPr bwMode="auto">
          <a:xfrm>
            <a:off x="3216658" y="2001943"/>
            <a:ext cx="1428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1200" b="1" dirty="0" smtClean="0">
                <a:solidFill>
                  <a:srgbClr val="000000"/>
                </a:solidFill>
              </a:rPr>
              <a:t>in trap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410" name="Textfeld 28"/>
          <p:cNvSpPr txBox="1">
            <a:spLocks noChangeArrowheads="1"/>
          </p:cNvSpPr>
          <p:nvPr/>
        </p:nvSpPr>
        <p:spPr bwMode="auto">
          <a:xfrm>
            <a:off x="5874595" y="3002804"/>
            <a:ext cx="21139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b="1" dirty="0" smtClean="0">
                <a:solidFill>
                  <a:srgbClr val="0070C0"/>
                </a:solidFill>
              </a:rPr>
              <a:t>Laser emission</a:t>
            </a:r>
            <a:endParaRPr lang="de-DE" sz="2000" b="1" dirty="0">
              <a:solidFill>
                <a:srgbClr val="0070C0"/>
              </a:solidFill>
            </a:endParaRPr>
          </a:p>
        </p:txBody>
      </p:sp>
      <p:grpSp>
        <p:nvGrpSpPr>
          <p:cNvPr id="411" name="Group 410"/>
          <p:cNvGrpSpPr/>
          <p:nvPr/>
        </p:nvGrpSpPr>
        <p:grpSpPr>
          <a:xfrm>
            <a:off x="800160" y="2393014"/>
            <a:ext cx="5159744" cy="1015047"/>
            <a:chOff x="1264259" y="2846001"/>
            <a:chExt cx="5159744" cy="1015047"/>
          </a:xfrm>
        </p:grpSpPr>
        <p:sp>
          <p:nvSpPr>
            <p:cNvPr id="412" name="Rectangle 411"/>
            <p:cNvSpPr/>
            <p:nvPr/>
          </p:nvSpPr>
          <p:spPr>
            <a:xfrm>
              <a:off x="6338694" y="2963011"/>
              <a:ext cx="85309" cy="15419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>
                <a:solidFill>
                  <a:srgbClr val="FFFFFF"/>
                </a:solidFill>
              </a:endParaRPr>
            </a:p>
          </p:txBody>
        </p:sp>
        <p:sp>
          <p:nvSpPr>
            <p:cNvPr id="413" name="Line Callout 1 (Accent Bar) 412"/>
            <p:cNvSpPr/>
            <p:nvPr/>
          </p:nvSpPr>
          <p:spPr>
            <a:xfrm rot="5400000">
              <a:off x="1633283" y="2706110"/>
              <a:ext cx="785617" cy="1523665"/>
            </a:xfrm>
            <a:prstGeom prst="accentCallout1">
              <a:avLst>
                <a:gd name="adj1" fmla="val 38248"/>
                <a:gd name="adj2" fmla="val -7363"/>
                <a:gd name="adj3" fmla="val 59180"/>
                <a:gd name="adj4" fmla="val -32331"/>
              </a:avLst>
            </a:prstGeom>
            <a:noFill/>
            <a:ln w="571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" name="Line Callout 1 (Accent Bar) 413"/>
            <p:cNvSpPr/>
            <p:nvPr/>
          </p:nvSpPr>
          <p:spPr>
            <a:xfrm rot="5400000">
              <a:off x="3666436" y="2253988"/>
              <a:ext cx="785617" cy="2428504"/>
            </a:xfrm>
            <a:prstGeom prst="accentCallout1">
              <a:avLst>
                <a:gd name="adj1" fmla="val 77077"/>
                <a:gd name="adj2" fmla="val -7362"/>
                <a:gd name="adj3" fmla="val 85361"/>
                <a:gd name="adj4" fmla="val -30511"/>
              </a:avLst>
            </a:prstGeom>
            <a:noFill/>
            <a:ln w="5715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" name="Line Callout 1 (Accent Bar) 414"/>
            <p:cNvSpPr/>
            <p:nvPr/>
          </p:nvSpPr>
          <p:spPr>
            <a:xfrm rot="5400000">
              <a:off x="5416544" y="2973053"/>
              <a:ext cx="785617" cy="986377"/>
            </a:xfrm>
            <a:prstGeom prst="accentCallout1">
              <a:avLst>
                <a:gd name="adj1" fmla="val 77077"/>
                <a:gd name="adj2" fmla="val -7362"/>
                <a:gd name="adj3" fmla="val 143732"/>
                <a:gd name="adj4" fmla="val -30612"/>
              </a:avLst>
            </a:prstGeom>
            <a:noFill/>
            <a:ln w="57150"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16" name="Straight Connector 415"/>
            <p:cNvCxnSpPr>
              <a:endCxn id="412" idx="0"/>
            </p:cNvCxnSpPr>
            <p:nvPr/>
          </p:nvCxnSpPr>
          <p:spPr>
            <a:xfrm>
              <a:off x="6186034" y="2846001"/>
              <a:ext cx="195315" cy="117010"/>
            </a:xfrm>
            <a:prstGeom prst="line">
              <a:avLst/>
            </a:prstGeom>
            <a:ln w="5715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7" name="Elbow Connector 416"/>
          <p:cNvCxnSpPr/>
          <p:nvPr/>
        </p:nvCxnSpPr>
        <p:spPr bwMode="auto">
          <a:xfrm rot="16200000" flipV="1">
            <a:off x="5801622" y="2915735"/>
            <a:ext cx="410634" cy="179380"/>
          </a:xfrm>
          <a:prstGeom prst="bentConnector3">
            <a:avLst>
              <a:gd name="adj1" fmla="val 89"/>
            </a:avLst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1514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animBg="1"/>
      <p:bldP spid="113" grpId="0"/>
      <p:bldP spid="114" grpId="0"/>
      <p:bldP spid="115" grpId="0"/>
      <p:bldP spid="116" grpId="0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Radiofrequency </a:t>
            </a:r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7" name="Abgerundetes Rechteck 63"/>
          <p:cNvSpPr/>
          <p:nvPr/>
        </p:nvSpPr>
        <p:spPr>
          <a:xfrm>
            <a:off x="401838" y="2136229"/>
            <a:ext cx="3906842" cy="293656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cxnSp>
        <p:nvCxnSpPr>
          <p:cNvPr id="8" name="Gerade Verbindung mit Pfeil 14"/>
          <p:cNvCxnSpPr/>
          <p:nvPr/>
        </p:nvCxnSpPr>
        <p:spPr>
          <a:xfrm flipV="1">
            <a:off x="1284344" y="2823359"/>
            <a:ext cx="0" cy="180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20"/>
          <p:cNvCxnSpPr/>
          <p:nvPr/>
        </p:nvCxnSpPr>
        <p:spPr>
          <a:xfrm flipV="1">
            <a:off x="1073730" y="4389169"/>
            <a:ext cx="25868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1"/>
          <p:cNvCxnSpPr/>
          <p:nvPr/>
        </p:nvCxnSpPr>
        <p:spPr>
          <a:xfrm flipV="1">
            <a:off x="1281041" y="3357867"/>
            <a:ext cx="1800200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22"/>
          <p:cNvCxnSpPr/>
          <p:nvPr/>
        </p:nvCxnSpPr>
        <p:spPr>
          <a:xfrm>
            <a:off x="1281041" y="3717907"/>
            <a:ext cx="1800200" cy="36004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23"/>
          <p:cNvCxnSpPr/>
          <p:nvPr/>
        </p:nvCxnSpPr>
        <p:spPr>
          <a:xfrm>
            <a:off x="1281041" y="3717907"/>
            <a:ext cx="180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15"/>
          <p:cNvSpPr>
            <a:spLocks noChangeArrowheads="1"/>
          </p:cNvSpPr>
          <p:nvPr/>
        </p:nvSpPr>
        <p:spPr bwMode="auto">
          <a:xfrm>
            <a:off x="890642" y="3153490"/>
            <a:ext cx="32092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E</a:t>
            </a:r>
            <a:endParaRPr lang="de-DE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115"/>
          <p:cNvSpPr>
            <a:spLocks noChangeArrowheads="1"/>
          </p:cNvSpPr>
          <p:nvPr/>
        </p:nvSpPr>
        <p:spPr bwMode="auto">
          <a:xfrm>
            <a:off x="662210" y="3548630"/>
            <a:ext cx="54373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F=1</a:t>
            </a:r>
            <a:endParaRPr lang="de-DE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115"/>
          <p:cNvSpPr>
            <a:spLocks noChangeArrowheads="1"/>
          </p:cNvSpPr>
          <p:nvPr/>
        </p:nvSpPr>
        <p:spPr bwMode="auto">
          <a:xfrm>
            <a:off x="3260176" y="4425663"/>
            <a:ext cx="32092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B</a:t>
            </a:r>
            <a:endParaRPr lang="de-DE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Rectangle 115"/>
          <p:cNvSpPr>
            <a:spLocks noChangeArrowheads="1"/>
          </p:cNvSpPr>
          <p:nvPr/>
        </p:nvSpPr>
        <p:spPr bwMode="auto">
          <a:xfrm>
            <a:off x="3256315" y="2746619"/>
            <a:ext cx="4507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endParaRPr lang="de-DE" sz="1600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Rectangle 115"/>
          <p:cNvSpPr>
            <a:spLocks noChangeArrowheads="1"/>
          </p:cNvSpPr>
          <p:nvPr/>
        </p:nvSpPr>
        <p:spPr bwMode="auto">
          <a:xfrm>
            <a:off x="3256315" y="3157041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</a:rPr>
              <a:t>-1</a:t>
            </a:r>
            <a:endParaRPr lang="de-DE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2" name="Rectangle 115"/>
          <p:cNvSpPr>
            <a:spLocks noChangeArrowheads="1"/>
          </p:cNvSpPr>
          <p:nvPr/>
        </p:nvSpPr>
        <p:spPr bwMode="auto">
          <a:xfrm>
            <a:off x="3221897" y="3896080"/>
            <a:ext cx="4187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+1</a:t>
            </a:r>
            <a:endParaRPr lang="de-DE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Rectangle 115"/>
          <p:cNvSpPr>
            <a:spLocks noChangeArrowheads="1"/>
          </p:cNvSpPr>
          <p:nvPr/>
        </p:nvSpPr>
        <p:spPr bwMode="auto">
          <a:xfrm>
            <a:off x="3310994" y="3534496"/>
            <a:ext cx="29848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de-DE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23"/>
          <p:cNvSpPr>
            <a:spLocks noChangeAspect="1" noChangeArrowheads="1"/>
          </p:cNvSpPr>
          <p:nvPr/>
        </p:nvSpPr>
        <p:spPr bwMode="auto">
          <a:xfrm rot="2964970">
            <a:off x="1926419" y="3442109"/>
            <a:ext cx="227086" cy="227086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Rectangle 115"/>
          <p:cNvSpPr>
            <a:spLocks noChangeArrowheads="1"/>
          </p:cNvSpPr>
          <p:nvPr/>
        </p:nvSpPr>
        <p:spPr bwMode="auto">
          <a:xfrm>
            <a:off x="559733" y="956796"/>
            <a:ext cx="237757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Starting point:</a:t>
            </a:r>
          </a:p>
          <a:p>
            <a:pPr algn="l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atoms in magnetic trap</a:t>
            </a:r>
          </a:p>
        </p:txBody>
      </p:sp>
      <p:grpSp>
        <p:nvGrpSpPr>
          <p:cNvPr id="36" name="Gruppieren 13"/>
          <p:cNvGrpSpPr/>
          <p:nvPr/>
        </p:nvGrpSpPr>
        <p:grpSpPr>
          <a:xfrm>
            <a:off x="2427839" y="3478148"/>
            <a:ext cx="72000" cy="234198"/>
            <a:chOff x="2850688" y="2456038"/>
            <a:chExt cx="96982" cy="303186"/>
          </a:xfrm>
        </p:grpSpPr>
        <p:pic>
          <p:nvPicPr>
            <p:cNvPr id="37" name="Grafik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67634" y="2539092"/>
              <a:ext cx="263090" cy="96982"/>
            </a:xfrm>
            <a:prstGeom prst="rect">
              <a:avLst/>
            </a:prstGeom>
          </p:spPr>
        </p:pic>
        <p:cxnSp>
          <p:nvCxnSpPr>
            <p:cNvPr id="38" name="Gerade Verbindung mit Pfeil 11"/>
            <p:cNvCxnSpPr/>
            <p:nvPr/>
          </p:nvCxnSpPr>
          <p:spPr bwMode="auto">
            <a:xfrm>
              <a:off x="2881195" y="2708268"/>
              <a:ext cx="0" cy="50956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9" name="Rectangle 115"/>
          <p:cNvSpPr>
            <a:spLocks noChangeArrowheads="1"/>
          </p:cNvSpPr>
          <p:nvPr/>
        </p:nvSpPr>
        <p:spPr bwMode="auto">
          <a:xfrm>
            <a:off x="699998" y="2236408"/>
            <a:ext cx="331052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to non-magnetic state</a:t>
            </a:r>
          </a:p>
        </p:txBody>
      </p:sp>
      <p:sp>
        <p:nvSpPr>
          <p:cNvPr id="50" name="Rectangle 115"/>
          <p:cNvSpPr>
            <a:spLocks noChangeArrowheads="1"/>
          </p:cNvSpPr>
          <p:nvPr/>
        </p:nvSpPr>
        <p:spPr bwMode="auto">
          <a:xfrm>
            <a:off x="4716575" y="956796"/>
            <a:ext cx="16321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First realization</a:t>
            </a:r>
          </a:p>
        </p:txBody>
      </p:sp>
      <p:sp>
        <p:nvSpPr>
          <p:cNvPr id="51" name="Rectangle 115"/>
          <p:cNvSpPr>
            <a:spLocks noChangeArrowheads="1"/>
          </p:cNvSpPr>
          <p:nvPr/>
        </p:nvSpPr>
        <p:spPr bwMode="auto">
          <a:xfrm>
            <a:off x="5010127" y="1844841"/>
            <a:ext cx="27382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short radiofrequency pulses</a:t>
            </a:r>
          </a:p>
        </p:txBody>
      </p:sp>
      <p:pic>
        <p:nvPicPr>
          <p:cNvPr id="53" name="Content Placeholder 1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" b="1186"/>
          <a:stretch/>
        </p:blipFill>
        <p:spPr>
          <a:xfrm>
            <a:off x="5543631" y="2197834"/>
            <a:ext cx="1405202" cy="2814321"/>
          </a:xfrm>
          <a:prstGeom prst="rect">
            <a:avLst/>
          </a:prstGeom>
        </p:spPr>
      </p:pic>
      <p:sp>
        <p:nvSpPr>
          <p:cNvPr id="59" name="Rectangle 115"/>
          <p:cNvSpPr>
            <a:spLocks noChangeArrowheads="1"/>
          </p:cNvSpPr>
          <p:nvPr/>
        </p:nvSpPr>
        <p:spPr bwMode="auto">
          <a:xfrm>
            <a:off x="4979628" y="1309789"/>
            <a:ext cx="296241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Ketterle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group, PRL 78, 582 (1997)</a:t>
            </a:r>
          </a:p>
        </p:txBody>
      </p:sp>
    </p:spTree>
    <p:extLst>
      <p:ext uri="{BB962C8B-B14F-4D97-AF65-F5344CB8AC3E}">
        <p14:creationId xmlns:p14="http://schemas.microsoft.com/office/powerpoint/2010/main" val="8487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093 L 0.05486 -0.02662 C 0.05625 -0.01088 0.05625 0.00602 0.05781 0.02268 C 0.32257 0.05856 0.49948 -0.00579 0.79983 0.17893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83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0" grpId="0"/>
      <p:bldP spid="51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 bwMode="auto">
          <a:xfrm>
            <a:off x="5888764" y="3309092"/>
            <a:ext cx="1883980" cy="1601922"/>
          </a:xfrm>
          <a:prstGeom prst="line">
            <a:avLst/>
          </a:prstGeom>
          <a:noFill/>
          <a:ln w="2857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Freeform 42"/>
          <p:cNvSpPr/>
          <p:nvPr/>
        </p:nvSpPr>
        <p:spPr bwMode="auto">
          <a:xfrm>
            <a:off x="3023699" y="3367054"/>
            <a:ext cx="1150882" cy="1387366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115"/>
          <p:cNvSpPr>
            <a:spLocks noChangeArrowheads="1"/>
          </p:cNvSpPr>
          <p:nvPr/>
        </p:nvSpPr>
        <p:spPr bwMode="auto">
          <a:xfrm>
            <a:off x="2469011" y="1054908"/>
            <a:ext cx="238398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Magnetic field was unstable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Why this pulse shape?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4" name="Content Placeholder 1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" b="1186"/>
          <a:stretch/>
        </p:blipFill>
        <p:spPr>
          <a:xfrm>
            <a:off x="317362" y="1056564"/>
            <a:ext cx="1763687" cy="3343746"/>
          </a:xfrm>
          <a:prstGeom prst="rect">
            <a:avLst/>
          </a:prstGeom>
        </p:spPr>
      </p:pic>
      <p:sp>
        <p:nvSpPr>
          <p:cNvPr id="6" name="Rectangle 115"/>
          <p:cNvSpPr>
            <a:spLocks noChangeArrowheads="1"/>
          </p:cNvSpPr>
          <p:nvPr/>
        </p:nvSpPr>
        <p:spPr bwMode="auto">
          <a:xfrm>
            <a:off x="2445536" y="2149246"/>
            <a:ext cx="578555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Each copy falls and expands under influence of mean-field interactions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3026980" y="3380292"/>
            <a:ext cx="1150882" cy="1387366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115"/>
          <p:cNvSpPr>
            <a:spLocks noChangeArrowheads="1"/>
          </p:cNvSpPr>
          <p:nvPr/>
        </p:nvSpPr>
        <p:spPr bwMode="auto">
          <a:xfrm>
            <a:off x="2462288" y="2581920"/>
            <a:ext cx="141776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</a:rPr>
              <a:t>Trapped BEC</a:t>
            </a:r>
          </a:p>
        </p:txBody>
      </p:sp>
      <p:sp>
        <p:nvSpPr>
          <p:cNvPr id="9" name="Rectangle 115"/>
          <p:cNvSpPr>
            <a:spLocks noChangeArrowheads="1"/>
          </p:cNvSpPr>
          <p:nvPr/>
        </p:nvSpPr>
        <p:spPr bwMode="auto">
          <a:xfrm>
            <a:off x="2626100" y="2958383"/>
            <a:ext cx="78098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Potential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318641" y="4319752"/>
            <a:ext cx="59909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5"/>
          <p:cNvSpPr>
            <a:spLocks noChangeArrowheads="1"/>
          </p:cNvSpPr>
          <p:nvPr/>
        </p:nvSpPr>
        <p:spPr bwMode="auto">
          <a:xfrm>
            <a:off x="2747552" y="4982214"/>
            <a:ext cx="105509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BEC density</a:t>
            </a:r>
          </a:p>
        </p:txBody>
      </p:sp>
      <p:sp>
        <p:nvSpPr>
          <p:cNvPr id="13" name="Freeform 12"/>
          <p:cNvSpPr/>
          <p:nvPr/>
        </p:nvSpPr>
        <p:spPr bwMode="auto">
          <a:xfrm flipV="1">
            <a:off x="3318641" y="5408181"/>
            <a:ext cx="601717" cy="597873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15"/>
          <p:cNvSpPr>
            <a:spLocks noChangeArrowheads="1"/>
          </p:cNvSpPr>
          <p:nvPr/>
        </p:nvSpPr>
        <p:spPr bwMode="auto">
          <a:xfrm>
            <a:off x="5395018" y="2549949"/>
            <a:ext cx="225734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err="1" smtClean="0">
                <a:solidFill>
                  <a:srgbClr val="0070C0"/>
                </a:solidFill>
                <a:latin typeface="Arial" pitchFamily="34" charset="0"/>
              </a:rPr>
              <a:t>Outcoupled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</a:rPr>
              <a:t> m</a:t>
            </a:r>
            <a:r>
              <a:rPr lang="en-US" sz="1600" baseline="-25000" dirty="0" smtClean="0">
                <a:solidFill>
                  <a:srgbClr val="0070C0"/>
                </a:solidFill>
                <a:latin typeface="Arial" pitchFamily="34" charset="0"/>
              </a:rPr>
              <a:t>F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</a:rPr>
              <a:t>=0 BEC</a:t>
            </a:r>
          </a:p>
        </p:txBody>
      </p:sp>
      <p:sp>
        <p:nvSpPr>
          <p:cNvPr id="17" name="Rectangle 115"/>
          <p:cNvSpPr>
            <a:spLocks noChangeArrowheads="1"/>
          </p:cNvSpPr>
          <p:nvPr/>
        </p:nvSpPr>
        <p:spPr bwMode="auto">
          <a:xfrm>
            <a:off x="4076711" y="3873921"/>
            <a:ext cx="104708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external pot.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+ mean-field</a:t>
            </a:r>
          </a:p>
        </p:txBody>
      </p:sp>
      <p:sp>
        <p:nvSpPr>
          <p:cNvPr id="20" name="Freeform 19"/>
          <p:cNvSpPr/>
          <p:nvPr/>
        </p:nvSpPr>
        <p:spPr bwMode="auto">
          <a:xfrm>
            <a:off x="3310757" y="4319752"/>
            <a:ext cx="599091" cy="447906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115"/>
          <p:cNvSpPr>
            <a:spLocks noChangeArrowheads="1"/>
          </p:cNvSpPr>
          <p:nvPr/>
        </p:nvSpPr>
        <p:spPr bwMode="auto">
          <a:xfrm>
            <a:off x="3794506" y="4581292"/>
            <a:ext cx="102944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external pot.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885483" y="3317045"/>
            <a:ext cx="1883980" cy="1601922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Freeform 24"/>
          <p:cNvSpPr/>
          <p:nvPr/>
        </p:nvSpPr>
        <p:spPr bwMode="auto">
          <a:xfrm>
            <a:off x="6516104" y="3699146"/>
            <a:ext cx="622738" cy="675600"/>
          </a:xfrm>
          <a:custGeom>
            <a:avLst/>
            <a:gdLst>
              <a:gd name="connsiteX0" fmla="*/ 0 w 622738"/>
              <a:gd name="connsiteY0" fmla="*/ 171104 h 675600"/>
              <a:gd name="connsiteX1" fmla="*/ 409903 w 622738"/>
              <a:gd name="connsiteY1" fmla="*/ 29214 h 675600"/>
              <a:gd name="connsiteX2" fmla="*/ 622738 w 622738"/>
              <a:gd name="connsiteY2" fmla="*/ 675600 h 67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738" h="675600">
                <a:moveTo>
                  <a:pt x="0" y="171104"/>
                </a:moveTo>
                <a:cubicBezTo>
                  <a:pt x="153056" y="58117"/>
                  <a:pt x="306113" y="-54869"/>
                  <a:pt x="409903" y="29214"/>
                </a:cubicBezTo>
                <a:cubicBezTo>
                  <a:pt x="513693" y="113297"/>
                  <a:pt x="568215" y="394448"/>
                  <a:pt x="622738" y="67560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6523693" y="3862773"/>
            <a:ext cx="607266" cy="511973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115"/>
          <p:cNvSpPr>
            <a:spLocks noChangeArrowheads="1"/>
          </p:cNvSpPr>
          <p:nvPr/>
        </p:nvSpPr>
        <p:spPr bwMode="auto">
          <a:xfrm>
            <a:off x="5494991" y="2888503"/>
            <a:ext cx="78098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Potential</a:t>
            </a:r>
          </a:p>
        </p:txBody>
      </p:sp>
      <p:sp>
        <p:nvSpPr>
          <p:cNvPr id="29" name="Rectangle 115"/>
          <p:cNvSpPr>
            <a:spLocks noChangeArrowheads="1"/>
          </p:cNvSpPr>
          <p:nvPr/>
        </p:nvSpPr>
        <p:spPr bwMode="auto">
          <a:xfrm>
            <a:off x="5893072" y="4944094"/>
            <a:ext cx="105509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BEC density</a:t>
            </a:r>
          </a:p>
        </p:txBody>
      </p:sp>
      <p:sp>
        <p:nvSpPr>
          <p:cNvPr id="30" name="Freeform 29"/>
          <p:cNvSpPr/>
          <p:nvPr/>
        </p:nvSpPr>
        <p:spPr bwMode="auto">
          <a:xfrm flipV="1">
            <a:off x="6548466" y="6432330"/>
            <a:ext cx="601717" cy="85916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115"/>
          <p:cNvSpPr>
            <a:spLocks noChangeArrowheads="1"/>
          </p:cNvSpPr>
          <p:nvPr/>
        </p:nvSpPr>
        <p:spPr bwMode="auto">
          <a:xfrm>
            <a:off x="5893072" y="4087702"/>
            <a:ext cx="102130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gravitational pot.</a:t>
            </a:r>
          </a:p>
        </p:txBody>
      </p:sp>
      <p:sp>
        <p:nvSpPr>
          <p:cNvPr id="32" name="Rectangle 115"/>
          <p:cNvSpPr>
            <a:spLocks noChangeArrowheads="1"/>
          </p:cNvSpPr>
          <p:nvPr/>
        </p:nvSpPr>
        <p:spPr bwMode="auto">
          <a:xfrm>
            <a:off x="7170387" y="3897695"/>
            <a:ext cx="130997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gravitational pot.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+ mean-field</a:t>
            </a:r>
          </a:p>
        </p:txBody>
      </p:sp>
      <p:sp>
        <p:nvSpPr>
          <p:cNvPr id="34" name="Freeform 33"/>
          <p:cNvSpPr/>
          <p:nvPr/>
        </p:nvSpPr>
        <p:spPr bwMode="auto">
          <a:xfrm flipV="1">
            <a:off x="6529242" y="5502165"/>
            <a:ext cx="601717" cy="503887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115"/>
          <p:cNvSpPr>
            <a:spLocks noChangeArrowheads="1"/>
          </p:cNvSpPr>
          <p:nvPr/>
        </p:nvSpPr>
        <p:spPr bwMode="auto">
          <a:xfrm>
            <a:off x="7297825" y="5568617"/>
            <a:ext cx="70403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trapped</a:t>
            </a:r>
          </a:p>
        </p:txBody>
      </p:sp>
      <p:sp>
        <p:nvSpPr>
          <p:cNvPr id="36" name="Rectangle 115"/>
          <p:cNvSpPr>
            <a:spLocks noChangeArrowheads="1"/>
          </p:cNvSpPr>
          <p:nvPr/>
        </p:nvSpPr>
        <p:spPr bwMode="auto">
          <a:xfrm>
            <a:off x="7297825" y="6309596"/>
            <a:ext cx="93326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</a:rPr>
              <a:t>outcoupled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14" y="4889986"/>
            <a:ext cx="2623379" cy="157402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670" y="6522972"/>
            <a:ext cx="1228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Figure from [1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594568" y="1426779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2597193" y="1642242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2597193" y="1847196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40" name="Rectangle 115"/>
          <p:cNvSpPr>
            <a:spLocks noChangeArrowheads="1"/>
          </p:cNvSpPr>
          <p:nvPr/>
        </p:nvSpPr>
        <p:spPr bwMode="auto">
          <a:xfrm>
            <a:off x="2760076" y="1269159"/>
            <a:ext cx="357501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short pulses used to broaden Fourier width</a:t>
            </a:r>
          </a:p>
        </p:txBody>
      </p:sp>
      <p:sp>
        <p:nvSpPr>
          <p:cNvPr id="41" name="Rectangle 115"/>
          <p:cNvSpPr>
            <a:spLocks noChangeArrowheads="1"/>
          </p:cNvSpPr>
          <p:nvPr/>
        </p:nvSpPr>
        <p:spPr bwMode="auto">
          <a:xfrm>
            <a:off x="2760076" y="1483410"/>
            <a:ext cx="483978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rf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pulse addresses all atoms, irrespective of position in trap</a:t>
            </a:r>
          </a:p>
        </p:txBody>
      </p:sp>
      <p:sp>
        <p:nvSpPr>
          <p:cNvPr id="42" name="Rectangle 115"/>
          <p:cNvSpPr>
            <a:spLocks noChangeArrowheads="1"/>
          </p:cNvSpPr>
          <p:nvPr/>
        </p:nvSpPr>
        <p:spPr bwMode="auto">
          <a:xfrm>
            <a:off x="2760076" y="1697662"/>
            <a:ext cx="403828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each pulse creates “copy” of BEC in m</a:t>
            </a:r>
            <a:r>
              <a:rPr lang="en-US" sz="1400" baseline="-25000" dirty="0" smtClean="0">
                <a:solidFill>
                  <a:srgbClr val="000000"/>
                </a:solidFill>
                <a:latin typeface="Arial" pitchFamily="34" charset="0"/>
              </a:rPr>
              <a:t>F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= 0 state</a:t>
            </a:r>
          </a:p>
        </p:txBody>
      </p:sp>
    </p:spTree>
    <p:extLst>
      <p:ext uri="{BB962C8B-B14F-4D97-AF65-F5344CB8AC3E}">
        <p14:creationId xmlns:p14="http://schemas.microsoft.com/office/powerpoint/2010/main" val="27581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/>
      <p:bldP spid="7" grpId="0" animBg="1"/>
      <p:bldP spid="8" grpId="0"/>
      <p:bldP spid="9" grpId="0"/>
      <p:bldP spid="12" grpId="0"/>
      <p:bldP spid="13" grpId="0" animBg="1"/>
      <p:bldP spid="14" grpId="0"/>
      <p:bldP spid="17" grpId="0"/>
      <p:bldP spid="20" grpId="0" animBg="1"/>
      <p:bldP spid="21" grpId="0"/>
      <p:bldP spid="25" grpId="0" animBg="1"/>
      <p:bldP spid="28" grpId="0"/>
      <p:bldP spid="29" grpId="0"/>
      <p:bldP spid="30" grpId="0" animBg="1"/>
      <p:bldP spid="31" grpId="0"/>
      <p:bldP spid="32" grpId="0"/>
      <p:bldP spid="34" grpId="0" animBg="1"/>
      <p:bldP spid="35" grpId="0"/>
      <p:bldP spid="36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Continuous radiofrequency </a:t>
            </a:r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50" name="Rectangle 115"/>
          <p:cNvSpPr>
            <a:spLocks noChangeArrowheads="1"/>
          </p:cNvSpPr>
          <p:nvPr/>
        </p:nvSpPr>
        <p:spPr bwMode="auto">
          <a:xfrm>
            <a:off x="250761" y="844455"/>
            <a:ext cx="529972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Very stable magnetic fields allow continuous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Rectangle 115"/>
          <p:cNvSpPr>
            <a:spLocks noChangeArrowheads="1"/>
          </p:cNvSpPr>
          <p:nvPr/>
        </p:nvSpPr>
        <p:spPr bwMode="auto">
          <a:xfrm>
            <a:off x="2616040" y="1553884"/>
            <a:ext cx="43011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continuous radiofrequency has narrow Fourier width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   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occurs at specific locations</a:t>
            </a:r>
          </a:p>
        </p:txBody>
      </p:sp>
      <p:sp>
        <p:nvSpPr>
          <p:cNvPr id="59" name="Rectangle 115"/>
          <p:cNvSpPr>
            <a:spLocks noChangeArrowheads="1"/>
          </p:cNvSpPr>
          <p:nvPr/>
        </p:nvSpPr>
        <p:spPr bwMode="auto">
          <a:xfrm>
            <a:off x="575593" y="1202204"/>
            <a:ext cx="465005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I. Bloch, T.W.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Hänsch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, T. Esslinger,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PRL 82, 3008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(1999)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8" name="Picture 2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"/>
          <a:stretch/>
        </p:blipFill>
        <p:spPr>
          <a:xfrm>
            <a:off x="371735" y="1918513"/>
            <a:ext cx="1924189" cy="3635092"/>
          </a:xfrm>
          <a:prstGeom prst="rect">
            <a:avLst/>
          </a:prstGeom>
        </p:spPr>
      </p:pic>
      <p:sp>
        <p:nvSpPr>
          <p:cNvPr id="41" name="Rectangle 115"/>
          <p:cNvSpPr>
            <a:spLocks noChangeArrowheads="1"/>
          </p:cNvSpPr>
          <p:nvPr/>
        </p:nvSpPr>
        <p:spPr bwMode="auto">
          <a:xfrm>
            <a:off x="2616040" y="2086163"/>
            <a:ext cx="81144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Where?</a:t>
            </a:r>
          </a:p>
        </p:txBody>
      </p:sp>
      <p:sp>
        <p:nvSpPr>
          <p:cNvPr id="42" name="Rectangle 115"/>
          <p:cNvSpPr>
            <a:spLocks noChangeArrowheads="1"/>
          </p:cNvSpPr>
          <p:nvPr/>
        </p:nvSpPr>
        <p:spPr bwMode="auto">
          <a:xfrm>
            <a:off x="2616040" y="2508578"/>
            <a:ext cx="264207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Consider gravitational sagging: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3067445" y="3459120"/>
            <a:ext cx="1150882" cy="915811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967441" y="4658710"/>
            <a:ext cx="1350889" cy="86710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Rectangle 115"/>
          <p:cNvSpPr>
            <a:spLocks noChangeArrowheads="1"/>
          </p:cNvSpPr>
          <p:nvPr/>
        </p:nvSpPr>
        <p:spPr bwMode="auto">
          <a:xfrm>
            <a:off x="3535667" y="4489433"/>
            <a:ext cx="30489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46" name="Rectangle 115"/>
          <p:cNvSpPr>
            <a:spLocks noChangeArrowheads="1"/>
          </p:cNvSpPr>
          <p:nvPr/>
        </p:nvSpPr>
        <p:spPr bwMode="auto">
          <a:xfrm>
            <a:off x="4207906" y="3401417"/>
            <a:ext cx="105734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magnetic potential</a:t>
            </a:r>
          </a:p>
        </p:txBody>
      </p:sp>
      <p:sp>
        <p:nvSpPr>
          <p:cNvPr id="47" name="Rectangle 115"/>
          <p:cNvSpPr>
            <a:spLocks noChangeArrowheads="1"/>
          </p:cNvSpPr>
          <p:nvPr/>
        </p:nvSpPr>
        <p:spPr bwMode="auto">
          <a:xfrm>
            <a:off x="4223051" y="4597154"/>
            <a:ext cx="105734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</a:rPr>
              <a:t>gravitationalpotential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Rectangle 115"/>
          <p:cNvSpPr>
            <a:spLocks noChangeArrowheads="1"/>
          </p:cNvSpPr>
          <p:nvPr/>
        </p:nvSpPr>
        <p:spPr bwMode="auto">
          <a:xfrm>
            <a:off x="3535667" y="5356536"/>
            <a:ext cx="30489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=</a:t>
            </a:r>
          </a:p>
        </p:txBody>
      </p:sp>
      <p:sp>
        <p:nvSpPr>
          <p:cNvPr id="52" name="Freeform 51"/>
          <p:cNvSpPr/>
          <p:nvPr/>
        </p:nvSpPr>
        <p:spPr bwMode="auto">
          <a:xfrm>
            <a:off x="3585695" y="5695090"/>
            <a:ext cx="1150882" cy="915811"/>
          </a:xfrm>
          <a:custGeom>
            <a:avLst/>
            <a:gdLst>
              <a:gd name="connsiteX0" fmla="*/ 0 w 1150882"/>
              <a:gd name="connsiteY0" fmla="*/ 0 h 1891862"/>
              <a:gd name="connsiteX1" fmla="*/ 591207 w 1150882"/>
              <a:gd name="connsiteY1" fmla="*/ 1891862 h 1891862"/>
              <a:gd name="connsiteX2" fmla="*/ 1150882 w 1150882"/>
              <a:gd name="connsiteY2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882" h="1891862">
                <a:moveTo>
                  <a:pt x="0" y="0"/>
                </a:moveTo>
                <a:cubicBezTo>
                  <a:pt x="199696" y="945931"/>
                  <a:pt x="399393" y="1891862"/>
                  <a:pt x="591207" y="1891862"/>
                </a:cubicBezTo>
                <a:cubicBezTo>
                  <a:pt x="783021" y="1891862"/>
                  <a:pt x="966951" y="945931"/>
                  <a:pt x="1150882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115"/>
          <p:cNvSpPr>
            <a:spLocks noChangeArrowheads="1"/>
          </p:cNvSpPr>
          <p:nvPr/>
        </p:nvSpPr>
        <p:spPr bwMode="auto">
          <a:xfrm>
            <a:off x="4556635" y="6149236"/>
            <a:ext cx="105734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total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potential</a:t>
            </a:r>
          </a:p>
        </p:txBody>
      </p:sp>
      <p:sp>
        <p:nvSpPr>
          <p:cNvPr id="57" name="Rectangle 115"/>
          <p:cNvSpPr>
            <a:spLocks noChangeArrowheads="1"/>
          </p:cNvSpPr>
          <p:nvPr/>
        </p:nvSpPr>
        <p:spPr bwMode="auto">
          <a:xfrm>
            <a:off x="5497540" y="2519073"/>
            <a:ext cx="35670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Select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surface by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rf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frequency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87" y="3459120"/>
            <a:ext cx="2516825" cy="2917401"/>
          </a:xfrm>
          <a:prstGeom prst="rect">
            <a:avLst/>
          </a:prstGeom>
        </p:spPr>
      </p:pic>
      <p:sp>
        <p:nvSpPr>
          <p:cNvPr id="22" name="Rectangle 115"/>
          <p:cNvSpPr>
            <a:spLocks noChangeArrowheads="1"/>
          </p:cNvSpPr>
          <p:nvPr/>
        </p:nvSpPr>
        <p:spPr bwMode="auto">
          <a:xfrm>
            <a:off x="5991103" y="2961042"/>
            <a:ext cx="204895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surfaces of constant |B|</a:t>
            </a:r>
            <a:endParaRPr lang="en-US" sz="1400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115"/>
          <p:cNvSpPr>
            <a:spLocks noChangeArrowheads="1"/>
          </p:cNvSpPr>
          <p:nvPr/>
        </p:nvSpPr>
        <p:spPr bwMode="auto">
          <a:xfrm>
            <a:off x="7027568" y="4986487"/>
            <a:ext cx="55496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BEC</a:t>
            </a:r>
            <a:endParaRPr lang="en-US" sz="1400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53" y="3435205"/>
            <a:ext cx="806669" cy="2420008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auto">
          <a:xfrm>
            <a:off x="6190372" y="5463417"/>
            <a:ext cx="2181340" cy="113841"/>
          </a:xfrm>
          <a:custGeom>
            <a:avLst/>
            <a:gdLst>
              <a:gd name="connsiteX0" fmla="*/ 0 w 2181340"/>
              <a:gd name="connsiteY0" fmla="*/ 0 h 113841"/>
              <a:gd name="connsiteX1" fmla="*/ 1083325 w 2181340"/>
              <a:gd name="connsiteY1" fmla="*/ 113841 h 113841"/>
              <a:gd name="connsiteX2" fmla="*/ 2181340 w 2181340"/>
              <a:gd name="connsiteY2" fmla="*/ 0 h 11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340" h="113841">
                <a:moveTo>
                  <a:pt x="0" y="0"/>
                </a:moveTo>
                <a:cubicBezTo>
                  <a:pt x="359884" y="56920"/>
                  <a:pt x="719768" y="113841"/>
                  <a:pt x="1083325" y="113841"/>
                </a:cubicBezTo>
                <a:cubicBezTo>
                  <a:pt x="1446882" y="113841"/>
                  <a:pt x="1814111" y="56920"/>
                  <a:pt x="2181340" y="0"/>
                </a:cubicBezTo>
              </a:path>
            </a:pathLst>
          </a:custGeom>
          <a:noFill/>
          <a:ln w="4445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 rot="10800000">
            <a:off x="6190372" y="3790390"/>
            <a:ext cx="2181340" cy="113841"/>
          </a:xfrm>
          <a:custGeom>
            <a:avLst/>
            <a:gdLst>
              <a:gd name="connsiteX0" fmla="*/ 0 w 2181340"/>
              <a:gd name="connsiteY0" fmla="*/ 0 h 113841"/>
              <a:gd name="connsiteX1" fmla="*/ 1083325 w 2181340"/>
              <a:gd name="connsiteY1" fmla="*/ 113841 h 113841"/>
              <a:gd name="connsiteX2" fmla="*/ 2181340 w 2181340"/>
              <a:gd name="connsiteY2" fmla="*/ 0 h 11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340" h="113841">
                <a:moveTo>
                  <a:pt x="0" y="0"/>
                </a:moveTo>
                <a:cubicBezTo>
                  <a:pt x="359884" y="56920"/>
                  <a:pt x="719768" y="113841"/>
                  <a:pt x="1083325" y="113841"/>
                </a:cubicBezTo>
                <a:cubicBezTo>
                  <a:pt x="1446882" y="113841"/>
                  <a:pt x="1814111" y="56920"/>
                  <a:pt x="2181340" y="0"/>
                </a:cubicBezTo>
              </a:path>
            </a:pathLst>
          </a:custGeom>
          <a:noFill/>
          <a:ln w="4445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305271" y="3221056"/>
            <a:ext cx="215587" cy="48792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 115"/>
          <p:cNvSpPr>
            <a:spLocks noChangeArrowheads="1"/>
          </p:cNvSpPr>
          <p:nvPr/>
        </p:nvSpPr>
        <p:spPr bwMode="auto">
          <a:xfrm>
            <a:off x="6779026" y="3203869"/>
            <a:ext cx="177644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surface</a:t>
            </a:r>
            <a:endParaRPr lang="en-US" sz="1400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7082590" y="3511646"/>
            <a:ext cx="120315" cy="27874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07552" y="1933906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22468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1" grpId="0"/>
      <p:bldP spid="42" grpId="0"/>
      <p:bldP spid="43" grpId="0" animBg="1"/>
      <p:bldP spid="45" grpId="0"/>
      <p:bldP spid="46" grpId="0"/>
      <p:bldP spid="47" grpId="0"/>
      <p:bldP spid="48" grpId="0"/>
      <p:bldP spid="52" grpId="0" animBg="1"/>
      <p:bldP spid="54" grpId="0"/>
      <p:bldP spid="57" grpId="0"/>
      <p:bldP spid="22" grpId="0"/>
      <p:bldP spid="23" grpId="0"/>
      <p:bldP spid="25" grpId="0" animBg="1"/>
      <p:bldP spid="26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Continuous radiofrequency </a:t>
            </a:r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50" name="Rectangle 115"/>
          <p:cNvSpPr>
            <a:spLocks noChangeArrowheads="1"/>
          </p:cNvSpPr>
          <p:nvPr/>
        </p:nvSpPr>
        <p:spPr bwMode="auto">
          <a:xfrm>
            <a:off x="250761" y="844455"/>
            <a:ext cx="529972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Very stable magnetic fields allow continuous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Rectangle 115"/>
          <p:cNvSpPr>
            <a:spLocks noChangeArrowheads="1"/>
          </p:cNvSpPr>
          <p:nvPr/>
        </p:nvSpPr>
        <p:spPr bwMode="auto">
          <a:xfrm>
            <a:off x="575593" y="1202204"/>
            <a:ext cx="465005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I. Bloch, T.W.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Hänsch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, T. Esslinger,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PRL 82, 3008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(1999)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8" name="Picture 2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"/>
          <a:stretch/>
        </p:blipFill>
        <p:spPr>
          <a:xfrm>
            <a:off x="371735" y="1918513"/>
            <a:ext cx="1924189" cy="3635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55" y="1696206"/>
            <a:ext cx="4342285" cy="43356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5593" y="6547735"/>
            <a:ext cx="8434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Figure from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Bloch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Hänsch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Esslinger, 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Atom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lasers and phase coherence of 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atomic Bose gases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RIKEN review 33 (2001)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935717" y="3862552"/>
            <a:ext cx="646386" cy="58332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115"/>
          <p:cNvSpPr>
            <a:spLocks noChangeArrowheads="1"/>
          </p:cNvSpPr>
          <p:nvPr/>
        </p:nvSpPr>
        <p:spPr bwMode="auto">
          <a:xfrm>
            <a:off x="6582103" y="3630994"/>
            <a:ext cx="27523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solution of Schrödinger eqn. in linear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potential =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Airy function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Spatial mode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63" y="1979435"/>
            <a:ext cx="4644388" cy="4740991"/>
          </a:xfrm>
          <a:prstGeom prst="rect">
            <a:avLst/>
          </a:prstGeom>
        </p:spPr>
      </p:pic>
      <p:sp>
        <p:nvSpPr>
          <p:cNvPr id="21" name="Rectangle 115"/>
          <p:cNvSpPr>
            <a:spLocks noChangeArrowheads="1"/>
          </p:cNvSpPr>
          <p:nvPr/>
        </p:nvSpPr>
        <p:spPr bwMode="auto">
          <a:xfrm>
            <a:off x="479812" y="894974"/>
            <a:ext cx="403347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Mean-field influences expansion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    spatial mode depends on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surface</a:t>
            </a:r>
          </a:p>
        </p:txBody>
      </p:sp>
      <p:sp>
        <p:nvSpPr>
          <p:cNvPr id="10" name="Rectangle 115"/>
          <p:cNvSpPr>
            <a:spLocks noChangeArrowheads="1"/>
          </p:cNvSpPr>
          <p:nvPr/>
        </p:nvSpPr>
        <p:spPr bwMode="auto">
          <a:xfrm>
            <a:off x="807381" y="1807124"/>
            <a:ext cx="319164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Aspect group, PRL 96, 070404 (2006)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" y="2462096"/>
            <a:ext cx="2623379" cy="157402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79207" y="1271754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" name="Rectangle 115"/>
          <p:cNvSpPr>
            <a:spLocks noChangeArrowheads="1"/>
          </p:cNvSpPr>
          <p:nvPr/>
        </p:nvSpPr>
        <p:spPr bwMode="auto">
          <a:xfrm>
            <a:off x="807381" y="1507005"/>
            <a:ext cx="339843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Esslinger group, PRA 72, 063618 (2005)</a:t>
            </a:r>
          </a:p>
        </p:txBody>
      </p:sp>
      <p:sp>
        <p:nvSpPr>
          <p:cNvPr id="9" name="Rectangle 115"/>
          <p:cNvSpPr>
            <a:spLocks noChangeArrowheads="1"/>
          </p:cNvSpPr>
          <p:nvPr/>
        </p:nvSpPr>
        <p:spPr bwMode="auto">
          <a:xfrm>
            <a:off x="4988299" y="6542272"/>
            <a:ext cx="255711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100" dirty="0" smtClean="0">
                <a:solidFill>
                  <a:srgbClr val="000000"/>
                </a:solidFill>
                <a:latin typeface="Arial" pitchFamily="34" charset="0"/>
              </a:rPr>
              <a:t>Aspect group, PRL 96, 070404 (2006)</a:t>
            </a:r>
          </a:p>
        </p:txBody>
      </p:sp>
    </p:spTree>
    <p:extLst>
      <p:ext uri="{BB962C8B-B14F-4D97-AF65-F5344CB8AC3E}">
        <p14:creationId xmlns:p14="http://schemas.microsoft.com/office/powerpoint/2010/main" val="18239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15297" y="98309"/>
            <a:ext cx="3880731" cy="4347306"/>
            <a:chOff x="214029" y="366584"/>
            <a:chExt cx="4083268" cy="4574194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214029" y="366584"/>
              <a:ext cx="4083268" cy="4574194"/>
              <a:chOff x="166918" y="1126651"/>
              <a:chExt cx="3351104" cy="3754002"/>
            </a:xfrm>
          </p:grpSpPr>
          <p:sp>
            <p:nvSpPr>
              <p:cNvPr id="12" name="Freeform 11"/>
              <p:cNvSpPr/>
              <p:nvPr/>
            </p:nvSpPr>
            <p:spPr bwMode="auto">
              <a:xfrm rot="10800000">
                <a:off x="593426" y="3360512"/>
                <a:ext cx="2538248" cy="1325274"/>
              </a:xfrm>
              <a:custGeom>
                <a:avLst/>
                <a:gdLst>
                  <a:gd name="connsiteX0" fmla="*/ 0 w 2538248"/>
                  <a:gd name="connsiteY0" fmla="*/ 472966 h 1325274"/>
                  <a:gd name="connsiteX1" fmla="*/ 1324303 w 2538248"/>
                  <a:gd name="connsiteY1" fmla="*/ 1316421 h 1325274"/>
                  <a:gd name="connsiteX2" fmla="*/ 2538248 w 2538248"/>
                  <a:gd name="connsiteY2" fmla="*/ 0 h 132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8248" h="1325274">
                    <a:moveTo>
                      <a:pt x="0" y="472966"/>
                    </a:moveTo>
                    <a:cubicBezTo>
                      <a:pt x="450631" y="934107"/>
                      <a:pt x="901262" y="1395249"/>
                      <a:pt x="1324303" y="1316421"/>
                    </a:cubicBezTo>
                    <a:cubicBezTo>
                      <a:pt x="1747344" y="1237593"/>
                      <a:pt x="2142796" y="618796"/>
                      <a:pt x="2538248" y="0"/>
                    </a:cubicBezTo>
                  </a:path>
                </a:pathLst>
              </a:custGeom>
              <a:noFill/>
              <a:ln w="22225" cap="flat" cmpd="sng" algn="ctr">
                <a:solidFill>
                  <a:srgbClr val="30579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 bwMode="auto">
              <a:xfrm rot="21388117">
                <a:off x="292077" y="1540934"/>
                <a:ext cx="2538248" cy="1325274"/>
              </a:xfrm>
              <a:custGeom>
                <a:avLst/>
                <a:gdLst>
                  <a:gd name="connsiteX0" fmla="*/ 0 w 2538248"/>
                  <a:gd name="connsiteY0" fmla="*/ 472966 h 1325274"/>
                  <a:gd name="connsiteX1" fmla="*/ 1324303 w 2538248"/>
                  <a:gd name="connsiteY1" fmla="*/ 1316421 h 1325274"/>
                  <a:gd name="connsiteX2" fmla="*/ 2538248 w 2538248"/>
                  <a:gd name="connsiteY2" fmla="*/ 0 h 132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8248" h="1325274">
                    <a:moveTo>
                      <a:pt x="0" y="472966"/>
                    </a:moveTo>
                    <a:cubicBezTo>
                      <a:pt x="450631" y="934107"/>
                      <a:pt x="901262" y="1395249"/>
                      <a:pt x="1324303" y="1316421"/>
                    </a:cubicBezTo>
                    <a:cubicBezTo>
                      <a:pt x="1747344" y="1237593"/>
                      <a:pt x="2142796" y="618796"/>
                      <a:pt x="2538248" y="0"/>
                    </a:cubicBezTo>
                  </a:path>
                </a:pathLst>
              </a:custGeom>
              <a:noFill/>
              <a:ln w="22225" cap="flat" cmpd="sng" algn="ctr">
                <a:solidFill>
                  <a:srgbClr val="3140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 rot="20873598">
                <a:off x="328843" y="2293795"/>
                <a:ext cx="2538248" cy="720929"/>
              </a:xfrm>
              <a:custGeom>
                <a:avLst/>
                <a:gdLst>
                  <a:gd name="connsiteX0" fmla="*/ 0 w 2538248"/>
                  <a:gd name="connsiteY0" fmla="*/ 472966 h 1325274"/>
                  <a:gd name="connsiteX1" fmla="*/ 1324303 w 2538248"/>
                  <a:gd name="connsiteY1" fmla="*/ 1316421 h 1325274"/>
                  <a:gd name="connsiteX2" fmla="*/ 2538248 w 2538248"/>
                  <a:gd name="connsiteY2" fmla="*/ 0 h 132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8248" h="1325274">
                    <a:moveTo>
                      <a:pt x="0" y="472966"/>
                    </a:moveTo>
                    <a:cubicBezTo>
                      <a:pt x="450631" y="934107"/>
                      <a:pt x="901262" y="1395249"/>
                      <a:pt x="1324303" y="1316421"/>
                    </a:cubicBezTo>
                    <a:cubicBezTo>
                      <a:pt x="1747344" y="1237593"/>
                      <a:pt x="2142796" y="618796"/>
                      <a:pt x="2538248" y="0"/>
                    </a:cubicBezTo>
                  </a:path>
                </a:pathLst>
              </a:custGeom>
              <a:noFill/>
              <a:ln w="22225" cap="flat" cmpd="sng" algn="ctr">
                <a:solidFill>
                  <a:srgbClr val="3B9D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 flipV="1">
                <a:off x="517949" y="2519453"/>
                <a:ext cx="2766848" cy="993228"/>
              </a:xfrm>
              <a:prstGeom prst="line">
                <a:avLst/>
              </a:prstGeom>
              <a:noFill/>
              <a:ln w="22225" cap="flat" cmpd="sng" algn="ctr">
                <a:solidFill>
                  <a:srgbClr val="887E3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" name="Freeform 10"/>
              <p:cNvSpPr/>
              <p:nvPr/>
            </p:nvSpPr>
            <p:spPr bwMode="auto">
              <a:xfrm rot="21042884" flipH="1" flipV="1">
                <a:off x="609128" y="3203349"/>
                <a:ext cx="2538000" cy="637369"/>
              </a:xfrm>
              <a:custGeom>
                <a:avLst/>
                <a:gdLst>
                  <a:gd name="connsiteX0" fmla="*/ 0 w 2538248"/>
                  <a:gd name="connsiteY0" fmla="*/ 472966 h 1325274"/>
                  <a:gd name="connsiteX1" fmla="*/ 1324303 w 2538248"/>
                  <a:gd name="connsiteY1" fmla="*/ 1316421 h 1325274"/>
                  <a:gd name="connsiteX2" fmla="*/ 2538248 w 2538248"/>
                  <a:gd name="connsiteY2" fmla="*/ 0 h 132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8248" h="1325274">
                    <a:moveTo>
                      <a:pt x="0" y="472966"/>
                    </a:moveTo>
                    <a:cubicBezTo>
                      <a:pt x="450631" y="934107"/>
                      <a:pt x="901262" y="1395249"/>
                      <a:pt x="1324303" y="1316421"/>
                    </a:cubicBezTo>
                    <a:cubicBezTo>
                      <a:pt x="1747344" y="1237593"/>
                      <a:pt x="2142796" y="618796"/>
                      <a:pt x="2538248" y="0"/>
                    </a:cubicBezTo>
                  </a:path>
                </a:pathLst>
              </a:custGeom>
              <a:noFill/>
              <a:ln w="22225" cap="flat" cmpd="sng" algn="ctr">
                <a:solidFill>
                  <a:srgbClr val="96487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49318" y="1126651"/>
                <a:ext cx="2900854" cy="10190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519777" y="3965777"/>
                <a:ext cx="2900854" cy="91487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6918" y="1619720"/>
                <a:ext cx="812399" cy="27678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583375" y="1637328"/>
                <a:ext cx="934647" cy="27678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 flipV="1">
              <a:off x="2121656" y="1608308"/>
              <a:ext cx="0" cy="216736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1110632" y="2744542"/>
              <a:ext cx="224276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25" name="Rectangle 115"/>
            <p:cNvSpPr>
              <a:spLocks noChangeArrowheads="1"/>
            </p:cNvSpPr>
            <p:nvPr/>
          </p:nvSpPr>
          <p:spPr bwMode="auto">
            <a:xfrm>
              <a:off x="1947989" y="1316173"/>
              <a:ext cx="33214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000000"/>
                  </a:solidFill>
                  <a:latin typeface="+mn-lt"/>
                </a:rPr>
                <a:t>V</a:t>
              </a:r>
            </a:p>
          </p:txBody>
        </p:sp>
        <p:sp>
          <p:nvSpPr>
            <p:cNvPr id="26" name="Rectangle 115"/>
            <p:cNvSpPr>
              <a:spLocks noChangeArrowheads="1"/>
            </p:cNvSpPr>
            <p:nvPr/>
          </p:nvSpPr>
          <p:spPr bwMode="auto">
            <a:xfrm>
              <a:off x="3352177" y="2548477"/>
              <a:ext cx="28725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000000"/>
                  </a:solidFill>
                  <a:latin typeface="+mn-lt"/>
                </a:rPr>
                <a:t>y</a:t>
              </a:r>
            </a:p>
          </p:txBody>
        </p:sp>
      </p:grp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High-flux </a:t>
            </a:r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4" name="Rectangle 115"/>
          <p:cNvSpPr>
            <a:spLocks noChangeArrowheads="1"/>
          </p:cNvSpPr>
          <p:nvPr/>
        </p:nvSpPr>
        <p:spPr bwMode="auto">
          <a:xfrm>
            <a:off x="4669593" y="814969"/>
            <a:ext cx="397576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Klitzing group, 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New J. Phys. 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16, 033036 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(2014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5883" y="1813787"/>
            <a:ext cx="1406146" cy="4539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202" y="4001428"/>
            <a:ext cx="3128747" cy="2254801"/>
          </a:xfrm>
          <a:prstGeom prst="rect">
            <a:avLst/>
          </a:prstGeom>
        </p:spPr>
      </p:pic>
      <p:sp>
        <p:nvSpPr>
          <p:cNvPr id="20" name="Rectangle 115"/>
          <p:cNvSpPr>
            <a:spLocks noChangeArrowheads="1"/>
          </p:cNvSpPr>
          <p:nvPr/>
        </p:nvSpPr>
        <p:spPr bwMode="auto">
          <a:xfrm>
            <a:off x="390272" y="849372"/>
            <a:ext cx="156805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Uncoupled states</a:t>
            </a:r>
          </a:p>
        </p:txBody>
      </p:sp>
      <p:sp>
        <p:nvSpPr>
          <p:cNvPr id="27" name="Rectangle 115"/>
          <p:cNvSpPr>
            <a:spLocks noChangeArrowheads="1"/>
          </p:cNvSpPr>
          <p:nvPr/>
        </p:nvSpPr>
        <p:spPr bwMode="auto">
          <a:xfrm>
            <a:off x="390272" y="3751950"/>
            <a:ext cx="1627369" cy="4693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Rf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dressed states </a:t>
            </a:r>
          </a:p>
          <a:p>
            <a:pPr algn="l"/>
            <a:r>
              <a:rPr lang="en-US" sz="1050" dirty="0" smtClean="0">
                <a:solidFill>
                  <a:srgbClr val="000000"/>
                </a:solidFill>
                <a:latin typeface="Arial" pitchFamily="34" charset="0"/>
              </a:rPr>
              <a:t>using strong </a:t>
            </a:r>
            <a:r>
              <a:rPr lang="en-US" sz="1050" dirty="0" err="1" smtClean="0">
                <a:solidFill>
                  <a:srgbClr val="000000"/>
                </a:solidFill>
                <a:latin typeface="Arial" pitchFamily="34" charset="0"/>
              </a:rPr>
              <a:t>rf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385144" y="1978245"/>
            <a:ext cx="72000" cy="300811"/>
            <a:chOff x="2427839" y="3411535"/>
            <a:chExt cx="72000" cy="300811"/>
          </a:xfrm>
        </p:grpSpPr>
        <p:grpSp>
          <p:nvGrpSpPr>
            <p:cNvPr id="29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30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31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2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1388083" y="2288233"/>
            <a:ext cx="72000" cy="300811"/>
            <a:chOff x="2427839" y="3411535"/>
            <a:chExt cx="72000" cy="300811"/>
          </a:xfrm>
        </p:grpSpPr>
        <p:grpSp>
          <p:nvGrpSpPr>
            <p:cNvPr id="35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37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38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6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1398995" y="2629936"/>
            <a:ext cx="72000" cy="300811"/>
            <a:chOff x="2427839" y="3411535"/>
            <a:chExt cx="72000" cy="300811"/>
          </a:xfrm>
        </p:grpSpPr>
        <p:grpSp>
          <p:nvGrpSpPr>
            <p:cNvPr id="40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42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43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1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1402555" y="2987992"/>
            <a:ext cx="72000" cy="300811"/>
            <a:chOff x="2427839" y="3411535"/>
            <a:chExt cx="72000" cy="300811"/>
          </a:xfrm>
        </p:grpSpPr>
        <p:grpSp>
          <p:nvGrpSpPr>
            <p:cNvPr id="45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47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48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6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2713330" y="1516714"/>
            <a:ext cx="72000" cy="300811"/>
            <a:chOff x="2427839" y="3411535"/>
            <a:chExt cx="72000" cy="300811"/>
          </a:xfrm>
        </p:grpSpPr>
        <p:grpSp>
          <p:nvGrpSpPr>
            <p:cNvPr id="50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52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53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51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2716269" y="1826702"/>
            <a:ext cx="72000" cy="300811"/>
            <a:chOff x="2427839" y="3411535"/>
            <a:chExt cx="72000" cy="300811"/>
          </a:xfrm>
        </p:grpSpPr>
        <p:grpSp>
          <p:nvGrpSpPr>
            <p:cNvPr id="55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57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58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56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2727181" y="2168405"/>
            <a:ext cx="72000" cy="300811"/>
            <a:chOff x="2427839" y="3411535"/>
            <a:chExt cx="72000" cy="300811"/>
          </a:xfrm>
        </p:grpSpPr>
        <p:grpSp>
          <p:nvGrpSpPr>
            <p:cNvPr id="60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62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63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61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2731941" y="2503193"/>
            <a:ext cx="72000" cy="300811"/>
            <a:chOff x="2427839" y="3411535"/>
            <a:chExt cx="72000" cy="300811"/>
          </a:xfrm>
        </p:grpSpPr>
        <p:grpSp>
          <p:nvGrpSpPr>
            <p:cNvPr id="65" name="Gruppieren 13"/>
            <p:cNvGrpSpPr/>
            <p:nvPr/>
          </p:nvGrpSpPr>
          <p:grpSpPr>
            <a:xfrm>
              <a:off x="2427839" y="3478148"/>
              <a:ext cx="72000" cy="234198"/>
              <a:chOff x="2850688" y="2456038"/>
              <a:chExt cx="96982" cy="303186"/>
            </a:xfrm>
          </p:grpSpPr>
          <p:pic>
            <p:nvPicPr>
              <p:cNvPr id="67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68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66" name="Gerade Verbindung mit Pfeil 11"/>
            <p:cNvCxnSpPr/>
            <p:nvPr/>
          </p:nvCxnSpPr>
          <p:spPr bwMode="auto">
            <a:xfrm rot="10800000">
              <a:off x="2450488" y="3411535"/>
              <a:ext cx="0" cy="39361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9" name="Freeform 68"/>
          <p:cNvSpPr/>
          <p:nvPr/>
        </p:nvSpPr>
        <p:spPr bwMode="auto">
          <a:xfrm>
            <a:off x="898634" y="5712643"/>
            <a:ext cx="930166" cy="640860"/>
          </a:xfrm>
          <a:custGeom>
            <a:avLst/>
            <a:gdLst>
              <a:gd name="connsiteX0" fmla="*/ 930166 w 930166"/>
              <a:gd name="connsiteY0" fmla="*/ 96950 h 640860"/>
              <a:gd name="connsiteX1" fmla="*/ 551794 w 930166"/>
              <a:gd name="connsiteY1" fmla="*/ 2357 h 640860"/>
              <a:gd name="connsiteX2" fmla="*/ 299545 w 930166"/>
              <a:gd name="connsiteY2" fmla="*/ 183660 h 640860"/>
              <a:gd name="connsiteX3" fmla="*/ 0 w 930166"/>
              <a:gd name="connsiteY3" fmla="*/ 640860 h 64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166" h="640860">
                <a:moveTo>
                  <a:pt x="930166" y="96950"/>
                </a:moveTo>
                <a:cubicBezTo>
                  <a:pt x="793531" y="42427"/>
                  <a:pt x="656897" y="-12095"/>
                  <a:pt x="551794" y="2357"/>
                </a:cubicBezTo>
                <a:cubicBezTo>
                  <a:pt x="446691" y="16809"/>
                  <a:pt x="391511" y="77243"/>
                  <a:pt x="299545" y="183660"/>
                </a:cubicBezTo>
                <a:cubicBezTo>
                  <a:pt x="207579" y="290077"/>
                  <a:pt x="103789" y="465468"/>
                  <a:pt x="0" y="64086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0" name="Rectangle 115"/>
          <p:cNvSpPr>
            <a:spLocks noChangeArrowheads="1"/>
          </p:cNvSpPr>
          <p:nvPr/>
        </p:nvSpPr>
        <p:spPr bwMode="auto">
          <a:xfrm>
            <a:off x="532187" y="6353503"/>
            <a:ext cx="73289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spilling</a:t>
            </a:r>
          </a:p>
        </p:txBody>
      </p:sp>
      <p:sp>
        <p:nvSpPr>
          <p:cNvPr id="71" name="Rectangle 115"/>
          <p:cNvSpPr>
            <a:spLocks noChangeArrowheads="1"/>
          </p:cNvSpPr>
          <p:nvPr/>
        </p:nvSpPr>
        <p:spPr bwMode="auto">
          <a:xfrm>
            <a:off x="4825590" y="1410144"/>
            <a:ext cx="139647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well-collimated</a:t>
            </a:r>
          </a:p>
        </p:txBody>
      </p:sp>
      <p:sp>
        <p:nvSpPr>
          <p:cNvPr id="72" name="Rectangle 115"/>
          <p:cNvSpPr>
            <a:spLocks noChangeArrowheads="1"/>
          </p:cNvSpPr>
          <p:nvPr/>
        </p:nvSpPr>
        <p:spPr bwMode="auto">
          <a:xfrm>
            <a:off x="6754531" y="1407941"/>
            <a:ext cx="1303562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high-flux</a:t>
            </a:r>
          </a:p>
          <a:p>
            <a:pPr algn="l"/>
            <a:endParaRPr lang="en-US" sz="4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4 x 10</a:t>
            </a:r>
            <a:r>
              <a:rPr lang="en-US" sz="1600" baseline="30000" dirty="0" smtClean="0">
                <a:solidFill>
                  <a:srgbClr val="000000"/>
                </a:solidFill>
                <a:latin typeface="Arial" pitchFamily="34" charset="0"/>
              </a:rPr>
              <a:t>7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 atoms/s 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"/>
          <a:stretch/>
        </p:blipFill>
        <p:spPr>
          <a:xfrm>
            <a:off x="4731087" y="1826702"/>
            <a:ext cx="1373841" cy="453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9" grpId="0" animBg="1"/>
      <p:bldP spid="70" grpId="0"/>
      <p:bldP spid="7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Raman </a:t>
            </a:r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35" name="Rectangle 115"/>
          <p:cNvSpPr>
            <a:spLocks noChangeArrowheads="1"/>
          </p:cNvSpPr>
          <p:nvPr/>
        </p:nvSpPr>
        <p:spPr bwMode="auto">
          <a:xfrm>
            <a:off x="496671" y="773915"/>
            <a:ext cx="322075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Starting point:</a:t>
            </a:r>
          </a:p>
          <a:p>
            <a:pPr algn="l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atoms in magnetic or dipole trap</a:t>
            </a:r>
          </a:p>
        </p:txBody>
      </p:sp>
      <p:sp>
        <p:nvSpPr>
          <p:cNvPr id="50" name="Rectangle 115"/>
          <p:cNvSpPr>
            <a:spLocks noChangeArrowheads="1"/>
          </p:cNvSpPr>
          <p:nvPr/>
        </p:nvSpPr>
        <p:spPr bwMode="auto">
          <a:xfrm>
            <a:off x="4716575" y="956796"/>
            <a:ext cx="16321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First realization</a:t>
            </a:r>
          </a:p>
        </p:txBody>
      </p:sp>
      <p:sp>
        <p:nvSpPr>
          <p:cNvPr id="59" name="Rectangle 115"/>
          <p:cNvSpPr>
            <a:spLocks noChangeArrowheads="1"/>
          </p:cNvSpPr>
          <p:nvPr/>
        </p:nvSpPr>
        <p:spPr bwMode="auto">
          <a:xfrm>
            <a:off x="4979628" y="1309789"/>
            <a:ext cx="340830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Phillips group, Science 283, 5408 (1999)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8" y="2065240"/>
            <a:ext cx="2605797" cy="4420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/>
          <a:stretch/>
        </p:blipFill>
        <p:spPr>
          <a:xfrm rot="5400000">
            <a:off x="5360400" y="1709120"/>
            <a:ext cx="2972318" cy="4046219"/>
          </a:xfrm>
          <a:prstGeom prst="rect">
            <a:avLst/>
          </a:prstGeom>
        </p:spPr>
      </p:pic>
      <p:sp>
        <p:nvSpPr>
          <p:cNvPr id="28" name="Rectangle 115"/>
          <p:cNvSpPr>
            <a:spLocks noChangeArrowheads="1"/>
          </p:cNvSpPr>
          <p:nvPr/>
        </p:nvSpPr>
        <p:spPr bwMode="auto">
          <a:xfrm>
            <a:off x="496671" y="1450321"/>
            <a:ext cx="311816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Raman transition imparts momentum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and changes internal state</a:t>
            </a:r>
          </a:p>
        </p:txBody>
      </p:sp>
      <p:sp>
        <p:nvSpPr>
          <p:cNvPr id="9" name="Rectangle 115"/>
          <p:cNvSpPr>
            <a:spLocks noChangeArrowheads="1"/>
          </p:cNvSpPr>
          <p:nvPr/>
        </p:nvSpPr>
        <p:spPr bwMode="auto">
          <a:xfrm>
            <a:off x="4964587" y="1632005"/>
            <a:ext cx="298030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Here: pulsed operation</a:t>
            </a:r>
            <a:endParaRPr lang="en-US" sz="1000" dirty="0">
              <a:solidFill>
                <a:srgbClr val="000000"/>
              </a:solidFill>
              <a:latin typeface="Arial" pitchFamily="34" charset="0"/>
            </a:endParaRPr>
          </a:p>
          <a:p>
            <a:pPr algn="l"/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</a:rPr>
              <a:t>(required by time-orbiting-potential magnetic trap)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115"/>
          <p:cNvSpPr>
            <a:spLocks noChangeArrowheads="1"/>
          </p:cNvSpPr>
          <p:nvPr/>
        </p:nvSpPr>
        <p:spPr bwMode="auto">
          <a:xfrm>
            <a:off x="5231877" y="5607740"/>
            <a:ext cx="296747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20</a:t>
            </a:r>
            <a:r>
              <a:rPr lang="en-US" sz="5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kHz repetition rate: “quasi-continuous”</a:t>
            </a:r>
            <a:endParaRPr lang="en-US" sz="9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532665" y="5305528"/>
            <a:ext cx="0" cy="30221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95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9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Radiofrequency vs. Raman </a:t>
            </a:r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35" y="2217888"/>
            <a:ext cx="6960369" cy="4127735"/>
          </a:xfrm>
          <a:prstGeom prst="rect">
            <a:avLst/>
          </a:prstGeom>
        </p:spPr>
      </p:pic>
      <p:sp>
        <p:nvSpPr>
          <p:cNvPr id="4" name="Rectangle 115"/>
          <p:cNvSpPr>
            <a:spLocks noChangeArrowheads="1"/>
          </p:cNvSpPr>
          <p:nvPr/>
        </p:nvSpPr>
        <p:spPr bwMode="auto">
          <a:xfrm>
            <a:off x="386313" y="930058"/>
            <a:ext cx="464101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Raman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imparts momentum to atom laser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   less distortion of spatial mode by mean-field potential</a:t>
            </a:r>
          </a:p>
        </p:txBody>
      </p:sp>
      <p:sp>
        <p:nvSpPr>
          <p:cNvPr id="6" name="Rectangle 115"/>
          <p:cNvSpPr>
            <a:spLocks noChangeArrowheads="1"/>
          </p:cNvSpPr>
          <p:nvPr/>
        </p:nvSpPr>
        <p:spPr bwMode="auto">
          <a:xfrm>
            <a:off x="1775196" y="1684012"/>
            <a:ext cx="42351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RF</a:t>
            </a:r>
          </a:p>
        </p:txBody>
      </p:sp>
      <p:sp>
        <p:nvSpPr>
          <p:cNvPr id="7" name="Rectangle 115"/>
          <p:cNvSpPr>
            <a:spLocks noChangeArrowheads="1"/>
          </p:cNvSpPr>
          <p:nvPr/>
        </p:nvSpPr>
        <p:spPr bwMode="auto">
          <a:xfrm>
            <a:off x="3083333" y="1684012"/>
            <a:ext cx="76174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Raman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483068" y="1708009"/>
            <a:ext cx="0" cy="56755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566626" y="2013960"/>
            <a:ext cx="715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latin typeface="+mj-lt"/>
              </a:rPr>
              <a:t>0.3 </a:t>
            </a:r>
            <a:r>
              <a:rPr lang="en-GB" sz="1100" dirty="0" smtClean="0">
                <a:latin typeface="+mj-lt"/>
              </a:rPr>
              <a:t>cm/s</a:t>
            </a:r>
            <a:endParaRPr lang="en-GB" sz="32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0951" y="2013960"/>
            <a:ext cx="715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latin typeface="+mj-lt"/>
              </a:rPr>
              <a:t>1.1 cm/s</a:t>
            </a:r>
            <a:endParaRPr lang="en-GB" sz="32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39625" y="2013959"/>
            <a:ext cx="5982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latin typeface="+mj-lt"/>
              </a:rPr>
              <a:t>0 cm/s</a:t>
            </a:r>
            <a:endParaRPr lang="en-GB" sz="32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923" y="2013958"/>
            <a:ext cx="10631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latin typeface="+mj-lt"/>
              </a:rPr>
              <a:t>Initial velocity:</a:t>
            </a:r>
            <a:endParaRPr lang="en-GB" sz="32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2406" y="2639328"/>
            <a:ext cx="3802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latin typeface="+mj-lt"/>
              </a:rPr>
              <a:t>1.2</a:t>
            </a:r>
            <a:endParaRPr lang="en-GB" sz="32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12497" y="2639328"/>
            <a:ext cx="3802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latin typeface="+mj-lt"/>
              </a:rPr>
              <a:t>0.6</a:t>
            </a:r>
            <a:endParaRPr lang="en-GB" sz="32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56406" y="2639328"/>
            <a:ext cx="2632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latin typeface="+mj-lt"/>
              </a:rPr>
              <a:t>0</a:t>
            </a:r>
            <a:endParaRPr lang="en-GB" sz="32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78342" y="2336082"/>
            <a:ext cx="1452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latin typeface="+mj-lt"/>
              </a:rPr>
              <a:t>initial velocity (cm/s)</a:t>
            </a:r>
            <a:endParaRPr lang="en-GB" sz="32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8012" y="962470"/>
            <a:ext cx="3159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j-lt"/>
              </a:rPr>
              <a:t>Close group, PR </a:t>
            </a:r>
            <a:r>
              <a:rPr lang="en-GB" sz="1400" dirty="0">
                <a:latin typeface="+mj-lt"/>
              </a:rPr>
              <a:t>A 77, </a:t>
            </a:r>
            <a:r>
              <a:rPr lang="en-GB" sz="1400" dirty="0" smtClean="0">
                <a:latin typeface="+mj-lt"/>
              </a:rPr>
              <a:t>063618 (2008)</a:t>
            </a:r>
            <a:endParaRPr lang="en-GB" sz="1400" dirty="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476731" y="1303285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5300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r>
              <a:rPr lang="en-US" i="0" kern="0" dirty="0" smtClean="0">
                <a:solidFill>
                  <a:srgbClr val="0070C0"/>
                </a:solidFill>
              </a:rPr>
              <a:t> by spilling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35" name="Rectangle 115"/>
          <p:cNvSpPr>
            <a:spLocks noChangeArrowheads="1"/>
          </p:cNvSpPr>
          <p:nvPr/>
        </p:nvSpPr>
        <p:spPr bwMode="auto">
          <a:xfrm>
            <a:off x="412588" y="788484"/>
            <a:ext cx="209063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Starting point:</a:t>
            </a:r>
          </a:p>
          <a:p>
            <a:pPr algn="l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atoms in dipole trap</a:t>
            </a:r>
          </a:p>
        </p:txBody>
      </p:sp>
      <p:sp>
        <p:nvSpPr>
          <p:cNvPr id="50" name="Rectangle 115"/>
          <p:cNvSpPr>
            <a:spLocks noChangeArrowheads="1"/>
          </p:cNvSpPr>
          <p:nvPr/>
        </p:nvSpPr>
        <p:spPr bwMode="auto">
          <a:xfrm>
            <a:off x="4716575" y="956796"/>
            <a:ext cx="16321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First realization</a:t>
            </a:r>
          </a:p>
        </p:txBody>
      </p:sp>
      <p:sp>
        <p:nvSpPr>
          <p:cNvPr id="59" name="Rectangle 115"/>
          <p:cNvSpPr>
            <a:spLocks noChangeArrowheads="1"/>
          </p:cNvSpPr>
          <p:nvPr/>
        </p:nvSpPr>
        <p:spPr bwMode="auto">
          <a:xfrm>
            <a:off x="5034194" y="1302042"/>
            <a:ext cx="31386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err="1" smtClean="0">
                <a:solidFill>
                  <a:srgbClr val="000000"/>
                </a:solidFill>
                <a:latin typeface="Arial" pitchFamily="34" charset="0"/>
              </a:rPr>
              <a:t>Weitz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group, PRL 91, 240408 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(2003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2" y="2034296"/>
            <a:ext cx="2258612" cy="3884188"/>
          </a:xfrm>
          <a:prstGeom prst="rect">
            <a:avLst/>
          </a:prstGeom>
        </p:spPr>
      </p:pic>
      <p:sp>
        <p:nvSpPr>
          <p:cNvPr id="7" name="Rectangle 115"/>
          <p:cNvSpPr>
            <a:spLocks noChangeArrowheads="1"/>
          </p:cNvSpPr>
          <p:nvPr/>
        </p:nvSpPr>
        <p:spPr bwMode="auto">
          <a:xfrm>
            <a:off x="412588" y="1463677"/>
            <a:ext cx="437010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Gradually reduce intensity of dipole trap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42" y="3837888"/>
            <a:ext cx="2065283" cy="1501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151" y="3939134"/>
            <a:ext cx="2155299" cy="1406495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15863" y="2926236"/>
            <a:ext cx="2156400" cy="948479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03534" y="2571507"/>
            <a:ext cx="2066400" cy="1309409"/>
          </a:xfrm>
          <a:prstGeom prst="rect">
            <a:avLst/>
          </a:prstGeom>
        </p:spPr>
      </p:pic>
      <p:sp>
        <p:nvSpPr>
          <p:cNvPr id="13" name="Rectangle 115"/>
          <p:cNvSpPr>
            <a:spLocks noChangeArrowheads="1"/>
          </p:cNvSpPr>
          <p:nvPr/>
        </p:nvSpPr>
        <p:spPr bwMode="auto">
          <a:xfrm>
            <a:off x="3903959" y="2200744"/>
            <a:ext cx="23262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Spilling from dipole tra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p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115"/>
          <p:cNvSpPr>
            <a:spLocks noChangeArrowheads="1"/>
          </p:cNvSpPr>
          <p:nvPr/>
        </p:nvSpPr>
        <p:spPr bwMode="auto">
          <a:xfrm>
            <a:off x="6956087" y="2200744"/>
            <a:ext cx="149432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Rf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115"/>
          <p:cNvSpPr>
            <a:spLocks noChangeArrowheads="1"/>
          </p:cNvSpPr>
          <p:nvPr/>
        </p:nvSpPr>
        <p:spPr bwMode="auto">
          <a:xfrm>
            <a:off x="3857695" y="5505755"/>
            <a:ext cx="288091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No repulsive mean-field potential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    better beam quality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66895" y="6550223"/>
            <a:ext cx="1305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Figures from [1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976675" y="5867403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0639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7"/>
          <p:cNvSpPr/>
          <p:nvPr/>
        </p:nvSpPr>
        <p:spPr>
          <a:xfrm>
            <a:off x="347172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5895" y="4309205"/>
            <a:ext cx="3493311" cy="19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725023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7" name="Abgerundetes Rechteck 17"/>
          <p:cNvSpPr/>
          <p:nvPr/>
        </p:nvSpPr>
        <p:spPr>
          <a:xfrm>
            <a:off x="4725023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46" name="Abgerundetes Rechteck 17"/>
          <p:cNvSpPr/>
          <p:nvPr/>
        </p:nvSpPr>
        <p:spPr>
          <a:xfrm>
            <a:off x="347172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-1" y="-8072"/>
            <a:ext cx="9144001" cy="642938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AT" sz="4000" i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Overview</a:t>
            </a:r>
            <a:endParaRPr lang="de-DE" sz="4000" i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530166" y="758600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What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Why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024094" y="4329019"/>
            <a:ext cx="3411897" cy="1890092"/>
            <a:chOff x="3592907" y="1538014"/>
            <a:chExt cx="3939707" cy="21791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t="17203" b="16378"/>
            <a:stretch/>
          </p:blipFill>
          <p:spPr>
            <a:xfrm>
              <a:off x="3592907" y="1538014"/>
              <a:ext cx="3921057" cy="217910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" name="Titel 1"/>
          <p:cNvSpPr txBox="1">
            <a:spLocks/>
          </p:cNvSpPr>
          <p:nvPr/>
        </p:nvSpPr>
        <p:spPr>
          <a:xfrm>
            <a:off x="5533659" y="766536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Pulsed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422885" y="3790773"/>
            <a:ext cx="3915103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Experiments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5186817" y="3790773"/>
            <a:ext cx="3586694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892234" y="1290420"/>
            <a:ext cx="3725502" cy="1973042"/>
            <a:chOff x="2514039" y="1213944"/>
            <a:chExt cx="4186307" cy="221708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514039" y="1213944"/>
              <a:ext cx="4186307" cy="22170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666846" y="1270738"/>
              <a:ext cx="3893642" cy="2079473"/>
              <a:chOff x="406594" y="3674030"/>
              <a:chExt cx="3816571" cy="20383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55463" y="3674030"/>
                <a:ext cx="671574" cy="2033086"/>
              </a:xfrm>
              <a:prstGeom prst="rect">
                <a:avLst/>
              </a:prstGeom>
            </p:spPr>
          </p:pic>
          <p:pic>
            <p:nvPicPr>
              <p:cNvPr id="33" name="Content Placeholder 18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3" b="1186"/>
              <a:stretch/>
            </p:blipFill>
            <p:spPr>
              <a:xfrm>
                <a:off x="40659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6"/>
              <a:stretch/>
            </p:blipFill>
            <p:spPr>
              <a:xfrm>
                <a:off x="332603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777" y="3695124"/>
                <a:ext cx="895518" cy="2017217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0166" y="1556153"/>
            <a:ext cx="3692145" cy="1342442"/>
            <a:chOff x="448903" y="1536338"/>
            <a:chExt cx="3824570" cy="1390591"/>
          </a:xfrm>
        </p:grpSpPr>
        <p:sp>
          <p:nvSpPr>
            <p:cNvPr id="36" name="Rectangle 35"/>
            <p:cNvSpPr/>
            <p:nvPr/>
          </p:nvSpPr>
          <p:spPr>
            <a:xfrm>
              <a:off x="448903" y="1536338"/>
              <a:ext cx="3824570" cy="139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 sz="1600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r="2294"/>
            <a:stretch/>
          </p:blipFill>
          <p:spPr>
            <a:xfrm>
              <a:off x="552762" y="1686233"/>
              <a:ext cx="3593432" cy="112907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652883" y="1936747"/>
              <a:ext cx="912332" cy="216000"/>
              <a:chOff x="2674432" y="2212338"/>
              <a:chExt cx="912332" cy="216000"/>
            </a:xfrm>
          </p:grpSpPr>
          <p:cxnSp>
            <p:nvCxnSpPr>
              <p:cNvPr id="42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231953" y="2234815"/>
              <a:ext cx="912332" cy="216000"/>
              <a:chOff x="2674432" y="2212338"/>
              <a:chExt cx="912332" cy="216000"/>
            </a:xfrm>
          </p:grpSpPr>
          <p:cxnSp>
            <p:nvCxnSpPr>
              <p:cNvPr id="45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215075" y="2390234"/>
              <a:ext cx="912332" cy="216000"/>
              <a:chOff x="2674432" y="2212338"/>
              <a:chExt cx="912332" cy="216000"/>
            </a:xfrm>
          </p:grpSpPr>
          <p:cxnSp>
            <p:nvCxnSpPr>
              <p:cNvPr id="50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985489" y="2046396"/>
              <a:ext cx="912332" cy="216000"/>
              <a:chOff x="2674432" y="2212338"/>
              <a:chExt cx="912332" cy="216000"/>
            </a:xfrm>
          </p:grpSpPr>
          <p:cxnSp>
            <p:nvCxnSpPr>
              <p:cNvPr id="53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5976" r="12376" b="3848"/>
          <a:stretch/>
        </p:blipFill>
        <p:spPr>
          <a:xfrm>
            <a:off x="733067" y="4428321"/>
            <a:ext cx="3208283" cy="1679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6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err="1" smtClean="0">
                <a:solidFill>
                  <a:srgbClr val="0070C0"/>
                </a:solidFill>
              </a:rPr>
              <a:t>Outcoupling</a:t>
            </a:r>
            <a:r>
              <a:rPr lang="en-US" i="0" kern="0" dirty="0" smtClean="0">
                <a:solidFill>
                  <a:srgbClr val="0070C0"/>
                </a:solidFill>
              </a:rPr>
              <a:t> from lattice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1" y="1102845"/>
            <a:ext cx="5026742" cy="2249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0" y="3389092"/>
            <a:ext cx="5018809" cy="3438130"/>
          </a:xfrm>
          <a:prstGeom prst="rect">
            <a:avLst/>
          </a:prstGeom>
        </p:spPr>
      </p:pic>
      <p:sp>
        <p:nvSpPr>
          <p:cNvPr id="18" name="Rectangle 115"/>
          <p:cNvSpPr>
            <a:spLocks noChangeArrowheads="1"/>
          </p:cNvSpPr>
          <p:nvPr/>
        </p:nvSpPr>
        <p:spPr bwMode="auto">
          <a:xfrm>
            <a:off x="5356279" y="3554815"/>
            <a:ext cx="355511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Interference of many Airy functions leads to atom laser pulses</a:t>
            </a:r>
          </a:p>
        </p:txBody>
      </p:sp>
      <p:sp>
        <p:nvSpPr>
          <p:cNvPr id="19" name="Rectangle 115"/>
          <p:cNvSpPr>
            <a:spLocks noChangeArrowheads="1"/>
          </p:cNvSpPr>
          <p:nvPr/>
        </p:nvSpPr>
        <p:spPr bwMode="auto">
          <a:xfrm>
            <a:off x="5426908" y="4517373"/>
            <a:ext cx="355511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(= Bloch oscillations in lattice with partial Bragg reflection)</a:t>
            </a:r>
          </a:p>
        </p:txBody>
      </p:sp>
      <p:sp>
        <p:nvSpPr>
          <p:cNvPr id="21" name="Rectangle 115"/>
          <p:cNvSpPr>
            <a:spLocks noChangeArrowheads="1"/>
          </p:cNvSpPr>
          <p:nvPr/>
        </p:nvSpPr>
        <p:spPr bwMode="auto">
          <a:xfrm>
            <a:off x="5415016" y="1066009"/>
            <a:ext cx="35670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err="1" smtClean="0">
                <a:solidFill>
                  <a:srgbClr val="000000"/>
                </a:solidFill>
                <a:latin typeface="Arial" pitchFamily="34" charset="0"/>
              </a:rPr>
              <a:t>Kasevich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group, Science 282, 1686 (1998)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7"/>
          <p:cNvSpPr/>
          <p:nvPr/>
        </p:nvSpPr>
        <p:spPr>
          <a:xfrm>
            <a:off x="347172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5895" y="4309205"/>
            <a:ext cx="3493311" cy="19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725023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7" name="Abgerundetes Rechteck 17"/>
          <p:cNvSpPr/>
          <p:nvPr/>
        </p:nvSpPr>
        <p:spPr>
          <a:xfrm>
            <a:off x="4725023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46" name="Abgerundetes Rechteck 17"/>
          <p:cNvSpPr/>
          <p:nvPr/>
        </p:nvSpPr>
        <p:spPr>
          <a:xfrm>
            <a:off x="347172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-1" y="-8072"/>
            <a:ext cx="9144001" cy="642938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AT" sz="4000" i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Overview</a:t>
            </a:r>
            <a:endParaRPr lang="de-DE" sz="4000" i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530166" y="758600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What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Why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024094" y="4329019"/>
            <a:ext cx="3411897" cy="1890092"/>
            <a:chOff x="3592907" y="1538014"/>
            <a:chExt cx="3939707" cy="21791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t="17203" b="16378"/>
            <a:stretch/>
          </p:blipFill>
          <p:spPr>
            <a:xfrm>
              <a:off x="3592907" y="1538014"/>
              <a:ext cx="3921057" cy="217910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" name="Titel 1"/>
          <p:cNvSpPr txBox="1">
            <a:spLocks/>
          </p:cNvSpPr>
          <p:nvPr/>
        </p:nvSpPr>
        <p:spPr>
          <a:xfrm>
            <a:off x="5533659" y="766536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Pulsed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422885" y="3790773"/>
            <a:ext cx="3915103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Experiments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5186817" y="3790773"/>
            <a:ext cx="3586694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892234" y="1290420"/>
            <a:ext cx="3725502" cy="1973042"/>
            <a:chOff x="2514039" y="1213944"/>
            <a:chExt cx="4186307" cy="221708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514039" y="1213944"/>
              <a:ext cx="4186307" cy="22170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666846" y="1270738"/>
              <a:ext cx="3893642" cy="2079473"/>
              <a:chOff x="406594" y="3674030"/>
              <a:chExt cx="3816571" cy="20383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55463" y="3674030"/>
                <a:ext cx="671574" cy="2033086"/>
              </a:xfrm>
              <a:prstGeom prst="rect">
                <a:avLst/>
              </a:prstGeom>
            </p:spPr>
          </p:pic>
          <p:pic>
            <p:nvPicPr>
              <p:cNvPr id="33" name="Content Placeholder 18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3" b="1186"/>
              <a:stretch/>
            </p:blipFill>
            <p:spPr>
              <a:xfrm>
                <a:off x="40659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6"/>
              <a:stretch/>
            </p:blipFill>
            <p:spPr>
              <a:xfrm>
                <a:off x="332603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777" y="3695124"/>
                <a:ext cx="895518" cy="2017217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0166" y="1556153"/>
            <a:ext cx="3692145" cy="1342442"/>
            <a:chOff x="448903" y="1536338"/>
            <a:chExt cx="3824570" cy="1390591"/>
          </a:xfrm>
        </p:grpSpPr>
        <p:sp>
          <p:nvSpPr>
            <p:cNvPr id="36" name="Rectangle 35"/>
            <p:cNvSpPr/>
            <p:nvPr/>
          </p:nvSpPr>
          <p:spPr>
            <a:xfrm>
              <a:off x="448903" y="1536338"/>
              <a:ext cx="3824570" cy="139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 sz="1600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r="2294"/>
            <a:stretch/>
          </p:blipFill>
          <p:spPr>
            <a:xfrm>
              <a:off x="552762" y="1686233"/>
              <a:ext cx="3593432" cy="112907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652883" y="1936747"/>
              <a:ext cx="912332" cy="216000"/>
              <a:chOff x="2674432" y="2212338"/>
              <a:chExt cx="912332" cy="216000"/>
            </a:xfrm>
          </p:grpSpPr>
          <p:cxnSp>
            <p:nvCxnSpPr>
              <p:cNvPr id="42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231953" y="2234815"/>
              <a:ext cx="912332" cy="216000"/>
              <a:chOff x="2674432" y="2212338"/>
              <a:chExt cx="912332" cy="216000"/>
            </a:xfrm>
          </p:grpSpPr>
          <p:cxnSp>
            <p:nvCxnSpPr>
              <p:cNvPr id="45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215075" y="2390234"/>
              <a:ext cx="912332" cy="216000"/>
              <a:chOff x="2674432" y="2212338"/>
              <a:chExt cx="912332" cy="216000"/>
            </a:xfrm>
          </p:grpSpPr>
          <p:cxnSp>
            <p:nvCxnSpPr>
              <p:cNvPr id="50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985489" y="2046396"/>
              <a:ext cx="912332" cy="216000"/>
              <a:chOff x="2674432" y="2212338"/>
              <a:chExt cx="912332" cy="216000"/>
            </a:xfrm>
          </p:grpSpPr>
          <p:cxnSp>
            <p:nvCxnSpPr>
              <p:cNvPr id="53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5976" r="12376" b="3848"/>
          <a:stretch/>
        </p:blipFill>
        <p:spPr>
          <a:xfrm>
            <a:off x="733067" y="4428321"/>
            <a:ext cx="3208283" cy="1679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6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bgerundetes Rechteck 17"/>
          <p:cNvSpPr/>
          <p:nvPr/>
        </p:nvSpPr>
        <p:spPr>
          <a:xfrm>
            <a:off x="347171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0156" y="1340473"/>
            <a:ext cx="3542519" cy="19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9" name="Abgerundetes Rechteck 17"/>
          <p:cNvSpPr/>
          <p:nvPr/>
        </p:nvSpPr>
        <p:spPr>
          <a:xfrm>
            <a:off x="347171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43405" y="4369914"/>
            <a:ext cx="3656021" cy="19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7" name="Abgerundetes Rechteck 17"/>
          <p:cNvSpPr/>
          <p:nvPr/>
        </p:nvSpPr>
        <p:spPr>
          <a:xfrm>
            <a:off x="4729607" y="748596"/>
            <a:ext cx="4043904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477" y="1302057"/>
            <a:ext cx="2522164" cy="195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725023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-1" y="-8072"/>
            <a:ext cx="9144001" cy="642938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AT" sz="4000" i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Experiments </a:t>
            </a:r>
            <a:r>
              <a:rPr lang="de-AT" sz="4000" i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with</a:t>
            </a:r>
            <a:r>
              <a:rPr lang="de-AT" sz="4000" i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atom </a:t>
            </a:r>
            <a:r>
              <a:rPr lang="de-AT" sz="4000" i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lasers</a:t>
            </a:r>
            <a:endParaRPr lang="de-DE" sz="4000" i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347171" y="758600"/>
            <a:ext cx="4048489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Magnetic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mirror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&amp;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resonator</a:t>
            </a:r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5428155" y="766536"/>
            <a:ext cx="2646808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Guided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47171" y="3790773"/>
            <a:ext cx="4048489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Bragg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mirrors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resonator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4725023" y="3780835"/>
            <a:ext cx="4048487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Coherence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correlations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38" y="1521116"/>
            <a:ext cx="3300352" cy="157181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9159" y="1367659"/>
            <a:ext cx="2284801" cy="184056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99" y="4465143"/>
            <a:ext cx="3404621" cy="16531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02611" y="4265102"/>
            <a:ext cx="3493311" cy="2233321"/>
            <a:chOff x="5002611" y="4265102"/>
            <a:chExt cx="3493311" cy="2233321"/>
          </a:xfrm>
        </p:grpSpPr>
        <p:sp>
          <p:nvSpPr>
            <p:cNvPr id="61" name="Rectangle 60"/>
            <p:cNvSpPr/>
            <p:nvPr/>
          </p:nvSpPr>
          <p:spPr>
            <a:xfrm>
              <a:off x="5002611" y="4265102"/>
              <a:ext cx="3493311" cy="2075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 sz="1600">
                <a:solidFill>
                  <a:prstClr val="white"/>
                </a:solidFill>
              </a:endParaRPr>
            </a:p>
          </p:txBody>
        </p: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5490153" y="4296006"/>
              <a:ext cx="2832581" cy="1881953"/>
              <a:chOff x="759089" y="4366407"/>
              <a:chExt cx="2952192" cy="1961422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089" y="4366407"/>
                <a:ext cx="2952192" cy="1961422"/>
              </a:xfrm>
              <a:prstGeom prst="rect">
                <a:avLst/>
              </a:prstGeom>
            </p:spPr>
          </p:pic>
          <p:sp>
            <p:nvSpPr>
              <p:cNvPr id="64" name="Rectangle 63"/>
              <p:cNvSpPr/>
              <p:nvPr/>
            </p:nvSpPr>
            <p:spPr bwMode="auto">
              <a:xfrm>
                <a:off x="3248469" y="4540469"/>
                <a:ext cx="314538" cy="28516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65" name="Titel 1"/>
            <p:cNvSpPr txBox="1">
              <a:spLocks/>
            </p:cNvSpPr>
            <p:nvPr/>
          </p:nvSpPr>
          <p:spPr>
            <a:xfrm>
              <a:off x="5037063" y="4356524"/>
              <a:ext cx="904347" cy="50991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de-AT" sz="1800" i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g</a:t>
              </a:r>
              <a:r>
                <a:rPr lang="de-AT" sz="1800" i="0" baseline="30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(2)</a:t>
              </a:r>
              <a:r>
                <a:rPr lang="de-AT" sz="1800" i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de-AT" sz="1800" i="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t</a:t>
              </a:r>
              <a:r>
                <a:rPr lang="de-AT" sz="1800" i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)</a:t>
              </a:r>
              <a:endParaRPr lang="de-AT" sz="1800" i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l"/>
              <a:endParaRPr lang="de-AT" sz="1800" i="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6762608" y="6035367"/>
              <a:ext cx="615910" cy="2736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Titel 1"/>
            <p:cNvSpPr txBox="1">
              <a:spLocks/>
            </p:cNvSpPr>
            <p:nvPr/>
          </p:nvSpPr>
          <p:spPr>
            <a:xfrm>
              <a:off x="6506823" y="5988511"/>
              <a:ext cx="1300173" cy="50991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de-AT" sz="1800" i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time </a:t>
              </a:r>
              <a:r>
                <a:rPr lang="de-AT" sz="1800" i="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t</a:t>
              </a:r>
              <a:r>
                <a:rPr lang="de-AT" sz="1800" i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de-AT" sz="1800" i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de-AT" sz="1800" i="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ms</a:t>
              </a:r>
              <a:r>
                <a:rPr lang="de-AT" sz="1800" i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)</a:t>
              </a:r>
              <a:endParaRPr lang="de-AT" sz="1800" i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l"/>
              <a:endParaRPr lang="de-AT" sz="1800" i="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5511323" y="5029408"/>
              <a:ext cx="301794" cy="2736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50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Atom laser mirror and resonator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10" name="Rectangle 115"/>
          <p:cNvSpPr>
            <a:spLocks noChangeArrowheads="1"/>
          </p:cNvSpPr>
          <p:nvPr/>
        </p:nvSpPr>
        <p:spPr bwMode="auto">
          <a:xfrm>
            <a:off x="5302208" y="750937"/>
            <a:ext cx="3380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Esslinger group, PRL 87, 030401 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2001)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151" y="1706453"/>
            <a:ext cx="2084530" cy="2537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1" y="1302391"/>
            <a:ext cx="4836030" cy="2205786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23684" y="4764367"/>
            <a:ext cx="8903498" cy="1602633"/>
            <a:chOff x="266528" y="1288621"/>
            <a:chExt cx="8467988" cy="15242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07"/>
            <a:stretch/>
          </p:blipFill>
          <p:spPr>
            <a:xfrm>
              <a:off x="4479469" y="1288621"/>
              <a:ext cx="4255047" cy="15141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" b="50403"/>
            <a:stretch/>
          </p:blipFill>
          <p:spPr>
            <a:xfrm>
              <a:off x="266528" y="1301670"/>
              <a:ext cx="4234560" cy="1511192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 bwMode="auto">
          <a:xfrm>
            <a:off x="1261241" y="2885090"/>
            <a:ext cx="29166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668776" y="1939159"/>
            <a:ext cx="2257948" cy="466125"/>
          </a:xfrm>
          <a:prstGeom prst="line">
            <a:avLst/>
          </a:prstGeom>
          <a:noFill/>
          <a:ln w="28575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650123" y="2107325"/>
            <a:ext cx="291662" cy="0"/>
          </a:xfrm>
          <a:prstGeom prst="line">
            <a:avLst/>
          </a:pr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Freeform 14"/>
          <p:cNvSpPr/>
          <p:nvPr/>
        </p:nvSpPr>
        <p:spPr bwMode="auto">
          <a:xfrm>
            <a:off x="2856772" y="1712316"/>
            <a:ext cx="2026823" cy="1398601"/>
          </a:xfrm>
          <a:custGeom>
            <a:avLst/>
            <a:gdLst>
              <a:gd name="connsiteX0" fmla="*/ 0 w 2026823"/>
              <a:gd name="connsiteY0" fmla="*/ 0 h 1398601"/>
              <a:gd name="connsiteX1" fmla="*/ 364013 w 2026823"/>
              <a:gd name="connsiteY1" fmla="*/ 608629 h 1398601"/>
              <a:gd name="connsiteX2" fmla="*/ 719289 w 2026823"/>
              <a:gd name="connsiteY2" fmla="*/ 1164841 h 1398601"/>
              <a:gd name="connsiteX3" fmla="*/ 861982 w 2026823"/>
              <a:gd name="connsiteY3" fmla="*/ 1345391 h 1398601"/>
              <a:gd name="connsiteX4" fmla="*/ 960994 w 2026823"/>
              <a:gd name="connsiteY4" fmla="*/ 1397809 h 1398601"/>
              <a:gd name="connsiteX5" fmla="*/ 1057093 w 2026823"/>
              <a:gd name="connsiteY5" fmla="*/ 1357039 h 1398601"/>
              <a:gd name="connsiteX6" fmla="*/ 1278413 w 2026823"/>
              <a:gd name="connsiteY6" fmla="*/ 1129895 h 1398601"/>
              <a:gd name="connsiteX7" fmla="*/ 2026823 w 2026823"/>
              <a:gd name="connsiteY7" fmla="*/ 212583 h 139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6823" h="1398601">
                <a:moveTo>
                  <a:pt x="0" y="0"/>
                </a:moveTo>
                <a:cubicBezTo>
                  <a:pt x="122065" y="207244"/>
                  <a:pt x="244131" y="414489"/>
                  <a:pt x="364013" y="608629"/>
                </a:cubicBezTo>
                <a:cubicBezTo>
                  <a:pt x="483895" y="802769"/>
                  <a:pt x="636294" y="1042047"/>
                  <a:pt x="719289" y="1164841"/>
                </a:cubicBezTo>
                <a:cubicBezTo>
                  <a:pt x="802284" y="1287635"/>
                  <a:pt x="821698" y="1306563"/>
                  <a:pt x="861982" y="1345391"/>
                </a:cubicBezTo>
                <a:cubicBezTo>
                  <a:pt x="902266" y="1384219"/>
                  <a:pt x="928476" y="1395868"/>
                  <a:pt x="960994" y="1397809"/>
                </a:cubicBezTo>
                <a:cubicBezTo>
                  <a:pt x="993513" y="1399750"/>
                  <a:pt x="1004190" y="1401691"/>
                  <a:pt x="1057093" y="1357039"/>
                </a:cubicBezTo>
                <a:cubicBezTo>
                  <a:pt x="1109996" y="1312387"/>
                  <a:pt x="1116791" y="1320638"/>
                  <a:pt x="1278413" y="1129895"/>
                </a:cubicBezTo>
                <a:cubicBezTo>
                  <a:pt x="1440035" y="939152"/>
                  <a:pt x="1733429" y="575867"/>
                  <a:pt x="2026823" y="212583"/>
                </a:cubicBezTo>
              </a:path>
            </a:pathLst>
          </a:custGeom>
          <a:noFill/>
          <a:ln w="22225" cap="flat" cmpd="sng" algn="ctr">
            <a:solidFill>
              <a:srgbClr val="0000F8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15"/>
          <p:cNvSpPr>
            <a:spLocks noChangeArrowheads="1"/>
          </p:cNvSpPr>
          <p:nvPr/>
        </p:nvSpPr>
        <p:spPr bwMode="auto">
          <a:xfrm>
            <a:off x="5312151" y="1496546"/>
            <a:ext cx="134363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200" dirty="0" smtClean="0">
                <a:solidFill>
                  <a:srgbClr val="000000"/>
                </a:solidFill>
                <a:latin typeface="Arial" pitchFamily="34" charset="0"/>
              </a:rPr>
              <a:t>Raman briefly on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Rectangle 115"/>
          <p:cNvSpPr>
            <a:spLocks noChangeArrowheads="1"/>
          </p:cNvSpPr>
          <p:nvPr/>
        </p:nvSpPr>
        <p:spPr bwMode="auto">
          <a:xfrm>
            <a:off x="7247727" y="1496546"/>
            <a:ext cx="140294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200" dirty="0" smtClean="0">
                <a:solidFill>
                  <a:srgbClr val="000000"/>
                </a:solidFill>
                <a:latin typeface="Arial" pitchFamily="34" charset="0"/>
              </a:rPr>
              <a:t>Raman always on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Rectangle 115"/>
          <p:cNvSpPr>
            <a:spLocks noChangeArrowheads="1"/>
          </p:cNvSpPr>
          <p:nvPr/>
        </p:nvSpPr>
        <p:spPr bwMode="auto">
          <a:xfrm>
            <a:off x="63434" y="4478994"/>
            <a:ext cx="15376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Raman briefly on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Rectangle 115"/>
          <p:cNvSpPr>
            <a:spLocks noChangeArrowheads="1"/>
          </p:cNvSpPr>
          <p:nvPr/>
        </p:nvSpPr>
        <p:spPr bwMode="auto">
          <a:xfrm>
            <a:off x="1859804" y="4478994"/>
            <a:ext cx="255069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load atom laser into resonator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631110" y="4633460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21" name="Rectangle 115"/>
          <p:cNvSpPr>
            <a:spLocks noChangeArrowheads="1"/>
          </p:cNvSpPr>
          <p:nvPr/>
        </p:nvSpPr>
        <p:spPr bwMode="auto">
          <a:xfrm>
            <a:off x="4669272" y="4478994"/>
            <a:ext cx="205537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oscillations in resonator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4472297" y="4633460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422228" y="1118172"/>
            <a:ext cx="131069" cy="9234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115"/>
          <p:cNvSpPr>
            <a:spLocks noChangeArrowheads="1"/>
          </p:cNvSpPr>
          <p:nvPr/>
        </p:nvSpPr>
        <p:spPr bwMode="auto">
          <a:xfrm>
            <a:off x="4084932" y="857920"/>
            <a:ext cx="6511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mirror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3066393" y="2885091"/>
            <a:ext cx="413160" cy="5349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115"/>
          <p:cNvSpPr>
            <a:spLocks noChangeArrowheads="1"/>
          </p:cNvSpPr>
          <p:nvPr/>
        </p:nvSpPr>
        <p:spPr bwMode="auto">
          <a:xfrm>
            <a:off x="2549022" y="3392077"/>
            <a:ext cx="195438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F8"/>
                </a:solidFill>
                <a:latin typeface="Arial" pitchFamily="34" charset="0"/>
              </a:rPr>
              <a:t>resonator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GB" sz="1400" dirty="0">
                <a:latin typeface="Arial" pitchFamily="34" charset="0"/>
              </a:rPr>
              <a:t>V</a:t>
            </a:r>
            <a:r>
              <a:rPr lang="en-GB" sz="2400" baseline="-25000" dirty="0">
                <a:latin typeface="Arial" pitchFamily="34" charset="0"/>
              </a:rPr>
              <a:t>-</a:t>
            </a:r>
            <a:r>
              <a:rPr lang="en-GB" sz="1400" dirty="0">
                <a:latin typeface="Arial" pitchFamily="34" charset="0"/>
              </a:rPr>
              <a:t> potential</a:t>
            </a:r>
            <a:endParaRPr lang="en-US" sz="1400" dirty="0" smtClean="0">
              <a:latin typeface="Arial" pitchFamily="34" charset="0"/>
            </a:endParaRPr>
          </a:p>
        </p:txBody>
      </p:sp>
      <p:sp>
        <p:nvSpPr>
          <p:cNvPr id="30" name="Rectangle 115"/>
          <p:cNvSpPr>
            <a:spLocks noChangeArrowheads="1"/>
          </p:cNvSpPr>
          <p:nvPr/>
        </p:nvSpPr>
        <p:spPr bwMode="auto">
          <a:xfrm>
            <a:off x="5302208" y="1174810"/>
            <a:ext cx="15648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600" dirty="0" smtClean="0">
                <a:solidFill>
                  <a:srgbClr val="0070C0"/>
                </a:solidFill>
                <a:latin typeface="Arial" pitchFamily="34" charset="0"/>
              </a:rPr>
              <a:t>Load resonator</a:t>
            </a:r>
            <a:endParaRPr lang="en-US" sz="1600" dirty="0" smtClean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31" name="Rectangle 115"/>
          <p:cNvSpPr>
            <a:spLocks noChangeArrowheads="1"/>
          </p:cNvSpPr>
          <p:nvPr/>
        </p:nvSpPr>
        <p:spPr bwMode="auto">
          <a:xfrm>
            <a:off x="7224729" y="1174810"/>
            <a:ext cx="72167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600" dirty="0" smtClean="0">
                <a:solidFill>
                  <a:srgbClr val="0070C0"/>
                </a:solidFill>
                <a:latin typeface="Arial" pitchFamily="34" charset="0"/>
              </a:rPr>
              <a:t>Mirror</a:t>
            </a:r>
            <a:endParaRPr lang="en-US" sz="1600" dirty="0" smtClean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161291" y="1706453"/>
            <a:ext cx="506994" cy="3351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9933" y="1706453"/>
            <a:ext cx="1413072" cy="25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1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30" grpId="0"/>
      <p:bldP spid="31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Guided atom lasers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3" y="1711948"/>
            <a:ext cx="4975053" cy="4503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6234" y="6530314"/>
            <a:ext cx="4840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P.A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  <a:r>
              <a:rPr lang="en-GB" sz="11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Altin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Ph.D. thesis, The Australian National University (2012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)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Textfeld 3"/>
          <p:cNvSpPr txBox="1"/>
          <p:nvPr/>
        </p:nvSpPr>
        <p:spPr>
          <a:xfrm>
            <a:off x="388174" y="767911"/>
            <a:ext cx="450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err="1" smtClean="0">
                <a:latin typeface="+mj-lt"/>
              </a:rPr>
              <a:t>Starting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point</a:t>
            </a:r>
            <a:r>
              <a:rPr lang="de-AT" sz="1600" dirty="0" smtClean="0">
                <a:latin typeface="+mj-lt"/>
              </a:rPr>
              <a:t>: BEC in </a:t>
            </a:r>
            <a:r>
              <a:rPr lang="de-AT" sz="1600" dirty="0" err="1" smtClean="0">
                <a:latin typeface="+mj-lt"/>
              </a:rPr>
              <a:t>crossed</a:t>
            </a:r>
            <a:r>
              <a:rPr lang="de-AT" sz="1600" dirty="0" smtClean="0">
                <a:latin typeface="+mj-lt"/>
              </a:rPr>
              <a:t> beam </a:t>
            </a:r>
            <a:r>
              <a:rPr lang="de-AT" sz="1600" dirty="0" err="1" smtClean="0">
                <a:latin typeface="+mj-lt"/>
              </a:rPr>
              <a:t>dipole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trap</a:t>
            </a:r>
            <a:endParaRPr lang="de-AT" sz="1600" dirty="0" smtClean="0">
              <a:latin typeface="+mj-lt"/>
            </a:endParaRPr>
          </a:p>
        </p:txBody>
      </p:sp>
      <p:sp>
        <p:nvSpPr>
          <p:cNvPr id="8" name="Textfeld 3"/>
          <p:cNvSpPr txBox="1"/>
          <p:nvPr/>
        </p:nvSpPr>
        <p:spPr>
          <a:xfrm>
            <a:off x="388174" y="1106392"/>
            <a:ext cx="758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smtClean="0">
                <a:latin typeface="+mj-lt"/>
              </a:rPr>
              <a:t>Atom </a:t>
            </a:r>
            <a:r>
              <a:rPr lang="de-AT" sz="1600" dirty="0" err="1" smtClean="0">
                <a:latin typeface="+mj-lt"/>
              </a:rPr>
              <a:t>laser</a:t>
            </a:r>
            <a:r>
              <a:rPr lang="de-AT" sz="1600" dirty="0" smtClean="0">
                <a:latin typeface="+mj-lt"/>
              </a:rPr>
              <a:t> beam </a:t>
            </a:r>
            <a:r>
              <a:rPr lang="de-AT" sz="1600" dirty="0" err="1" smtClean="0">
                <a:latin typeface="+mj-lt"/>
              </a:rPr>
              <a:t>confined</a:t>
            </a:r>
            <a:r>
              <a:rPr lang="de-AT" sz="1600" dirty="0" smtClean="0">
                <a:latin typeface="+mj-lt"/>
              </a:rPr>
              <a:t> in </a:t>
            </a:r>
            <a:r>
              <a:rPr lang="de-AT" sz="1600" dirty="0" err="1" smtClean="0">
                <a:latin typeface="+mj-lt"/>
              </a:rPr>
              <a:t>vertical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dipole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trap</a:t>
            </a:r>
            <a:r>
              <a:rPr lang="de-AT" sz="1600" dirty="0">
                <a:latin typeface="+mj-lt"/>
              </a:rPr>
              <a:t>  </a:t>
            </a:r>
            <a:r>
              <a:rPr lang="de-AT" sz="1600" dirty="0" smtClean="0">
                <a:latin typeface="+mj-lt"/>
              </a:rPr>
              <a:t>     </a:t>
            </a:r>
            <a:r>
              <a:rPr lang="de-AT" sz="1600" dirty="0" err="1" smtClean="0">
                <a:latin typeface="+mj-lt"/>
              </a:rPr>
              <a:t>improved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spatial</a:t>
            </a:r>
            <a:r>
              <a:rPr lang="de-AT" sz="1600" dirty="0" smtClean="0">
                <a:latin typeface="+mj-lt"/>
              </a:rPr>
              <a:t> beam </a:t>
            </a:r>
            <a:r>
              <a:rPr lang="de-AT" sz="1600" dirty="0" err="1" smtClean="0">
                <a:latin typeface="+mj-lt"/>
              </a:rPr>
              <a:t>profile</a:t>
            </a:r>
            <a:endParaRPr lang="de-AT" sz="1600" dirty="0" smtClean="0"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926067" y="1294138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6117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305796"/>
                </a:solidFill>
              </a:rPr>
              <a:t>Atom laser beam splitter</a:t>
            </a:r>
            <a:endParaRPr lang="de-DE" i="0" kern="0" dirty="0">
              <a:solidFill>
                <a:srgbClr val="30579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1" y="1494603"/>
            <a:ext cx="4295438" cy="20211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594" y="825114"/>
            <a:ext cx="3031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+mj-lt"/>
              </a:rPr>
              <a:t>Optically </a:t>
            </a:r>
            <a:r>
              <a:rPr lang="en-GB" sz="1600" dirty="0" smtClean="0">
                <a:latin typeface="+mj-lt"/>
              </a:rPr>
              <a:t>guided beam splitter</a:t>
            </a:r>
            <a:endParaRPr lang="en-GB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5561" y="876559"/>
            <a:ext cx="45504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Guéry-Odelin group, PRL 109, 030403 (2012) </a:t>
            </a:r>
            <a:endParaRPr lang="en-GB" sz="1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1" y="3857764"/>
            <a:ext cx="8363607" cy="189396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307428" y="6077605"/>
            <a:ext cx="8608628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5665559" y="6145223"/>
            <a:ext cx="3031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latin typeface="+mj-lt"/>
              </a:rPr>
              <a:t>power laser L</a:t>
            </a:r>
            <a:r>
              <a:rPr lang="en-GB" sz="2000" baseline="-25000" dirty="0" smtClean="0">
                <a:latin typeface="+mj-lt"/>
              </a:rPr>
              <a:t>2</a:t>
            </a:r>
            <a:r>
              <a:rPr lang="en-GB" sz="1600" dirty="0" smtClean="0">
                <a:latin typeface="+mj-lt"/>
              </a:rPr>
              <a:t> / power laser L</a:t>
            </a:r>
            <a:r>
              <a:rPr lang="en-GB" sz="2000" baseline="-25000" dirty="0" smtClean="0">
                <a:latin typeface="+mj-lt"/>
              </a:rPr>
              <a:t>1</a:t>
            </a:r>
            <a:endParaRPr lang="en-GB" sz="1600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20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708491" y="6027967"/>
            <a:ext cx="4593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no propagating matter wave at these energies</a:t>
            </a:r>
            <a:endParaRPr lang="en-GB" sz="1400" dirty="0">
              <a:latin typeface="+mj-lt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305796"/>
                </a:solidFill>
              </a:rPr>
              <a:t>Atom laser Bragg mirror</a:t>
            </a:r>
            <a:endParaRPr lang="de-DE" i="0" kern="0" dirty="0">
              <a:solidFill>
                <a:srgbClr val="3057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0417" y="848807"/>
            <a:ext cx="3808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Guéry-Odelin group, </a:t>
            </a:r>
            <a:r>
              <a:rPr lang="en-GB" sz="1400" dirty="0">
                <a:latin typeface="+mj-lt"/>
              </a:rPr>
              <a:t>EPL 103, 50006 (2013)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171876" y="1540359"/>
            <a:ext cx="0" cy="199433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250761" y="1599305"/>
            <a:ext cx="889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potential</a:t>
            </a:r>
            <a:endParaRPr lang="en-GB" sz="14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787518" y="1907082"/>
            <a:ext cx="7156085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968312" y="1599305"/>
            <a:ext cx="2069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propagation direction</a:t>
            </a:r>
            <a:endParaRPr lang="en-GB" sz="1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82" y="2033926"/>
            <a:ext cx="6835091" cy="137392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2186879" y="2847474"/>
            <a:ext cx="3090974" cy="357763"/>
          </a:xfrm>
          <a:prstGeom prst="rightArrow">
            <a:avLst>
              <a:gd name="adj1" fmla="val 18612"/>
              <a:gd name="adj2" fmla="val 122077"/>
            </a:avLst>
          </a:prstGeom>
          <a:solidFill>
            <a:srgbClr val="3057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0761" y="1075699"/>
            <a:ext cx="2184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solidFill>
                  <a:srgbClr val="305796"/>
                </a:solidFill>
                <a:latin typeface="+mj-lt"/>
              </a:rPr>
              <a:t>Lattice potential</a:t>
            </a:r>
            <a:endParaRPr lang="en-GB" dirty="0">
              <a:solidFill>
                <a:srgbClr val="305796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8845" y="3534695"/>
            <a:ext cx="3045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propagating atom laser</a:t>
            </a:r>
            <a:endParaRPr lang="en-GB" sz="1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761" y="4100528"/>
            <a:ext cx="2184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solidFill>
                  <a:srgbClr val="305796"/>
                </a:solidFill>
                <a:latin typeface="+mj-lt"/>
              </a:rPr>
              <a:t>Band structure</a:t>
            </a:r>
            <a:endParaRPr lang="en-GB" dirty="0">
              <a:solidFill>
                <a:srgbClr val="305796"/>
              </a:solidFill>
              <a:latin typeface="+mj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4" y="4469860"/>
            <a:ext cx="2911147" cy="205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3732366" y="6015789"/>
            <a:ext cx="0" cy="208548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732366" y="5654842"/>
            <a:ext cx="0" cy="64168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3818021" y="6015789"/>
            <a:ext cx="449179" cy="1042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3818022" y="5719011"/>
            <a:ext cx="449178" cy="23261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535359" y="6188704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1600974" y="6509416"/>
            <a:ext cx="1522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err="1" smtClean="0">
                <a:latin typeface="+mj-lt"/>
              </a:rPr>
              <a:t>quasimomentum</a:t>
            </a:r>
            <a:endParaRPr lang="en-GB" sz="1400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8470" y="4583144"/>
            <a:ext cx="8478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</a:rPr>
              <a:t>energy</a:t>
            </a:r>
            <a:endParaRPr lang="en-GB" sz="1400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56130" y="6335744"/>
            <a:ext cx="2246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energy dependent mirror</a:t>
            </a:r>
            <a:endParaRPr lang="en-GB" sz="1400" dirty="0">
              <a:latin typeface="+mj-lt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535359" y="6503803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4365560" y="5812524"/>
            <a:ext cx="1687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forbidden bands</a:t>
            </a:r>
          </a:p>
        </p:txBody>
      </p:sp>
    </p:spTree>
    <p:extLst>
      <p:ext uri="{BB962C8B-B14F-4D97-AF65-F5344CB8AC3E}">
        <p14:creationId xmlns:p14="http://schemas.microsoft.com/office/powerpoint/2010/main" val="27956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14" grpId="0"/>
      <p:bldP spid="5" grpId="0" animBg="1"/>
      <p:bldP spid="13" grpId="0"/>
      <p:bldP spid="15" grpId="0"/>
      <p:bldP spid="16" grpId="0"/>
      <p:bldP spid="30" grpId="0"/>
      <p:bldP spid="31" grpId="0"/>
      <p:bldP spid="32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305796"/>
                </a:solidFill>
              </a:rPr>
              <a:t>Atom laser Bragg mirror</a:t>
            </a:r>
            <a:endParaRPr lang="de-DE" i="0" kern="0" dirty="0">
              <a:solidFill>
                <a:srgbClr val="3057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0417" y="667743"/>
            <a:ext cx="3808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Guéry-Odelin group, </a:t>
            </a:r>
            <a:r>
              <a:rPr lang="en-GB" sz="1400" dirty="0">
                <a:latin typeface="+mj-lt"/>
              </a:rPr>
              <a:t>PRL 107, 230401 (2011)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" y="1030766"/>
            <a:ext cx="4210987" cy="2952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73" y="947063"/>
            <a:ext cx="4671588" cy="3543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12" y="4769923"/>
            <a:ext cx="4385948" cy="198814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906624" y="2757782"/>
            <a:ext cx="86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  <a:latin typeface="+mj-lt"/>
              </a:rPr>
              <a:t>theory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68475" y="1024962"/>
            <a:ext cx="1199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  <a:latin typeface="+mj-lt"/>
              </a:rPr>
              <a:t>experiment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19339" y="4462146"/>
            <a:ext cx="86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theory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276642" y="4483155"/>
            <a:ext cx="1199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429245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305796"/>
                </a:solidFill>
              </a:rPr>
              <a:t>Atom laser Bragg cavity</a:t>
            </a:r>
            <a:endParaRPr lang="de-DE" i="0" kern="0" dirty="0">
              <a:solidFill>
                <a:srgbClr val="3057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0417" y="848807"/>
            <a:ext cx="3808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Guéry-Odelin group, </a:t>
            </a:r>
            <a:r>
              <a:rPr lang="en-GB" sz="1400" dirty="0">
                <a:latin typeface="+mj-lt"/>
              </a:rPr>
              <a:t>EPL 103, 50006 (2013)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76" y="1599305"/>
            <a:ext cx="6096027" cy="122334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171876" y="1094768"/>
            <a:ext cx="0" cy="199433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250761" y="1153714"/>
            <a:ext cx="889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potential</a:t>
            </a:r>
            <a:endParaRPr lang="en-GB" sz="14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787518" y="1461491"/>
            <a:ext cx="7156085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968312" y="1153714"/>
            <a:ext cx="2069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propagation direction</a:t>
            </a:r>
            <a:endParaRPr lang="en-GB" sz="14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92548" y="2835418"/>
            <a:ext cx="1872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Bragg resonator</a:t>
            </a:r>
            <a:endParaRPr lang="en-GB" sz="1400" dirty="0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00" y="3155967"/>
            <a:ext cx="5246977" cy="3742512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 flipH="1" flipV="1">
            <a:off x="5096683" y="5707119"/>
            <a:ext cx="1746694" cy="204950"/>
          </a:xfrm>
          <a:prstGeom prst="straightConnector1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6903808" y="5773111"/>
            <a:ext cx="2610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forbidden bands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04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00" y="3143195"/>
            <a:ext cx="4840507" cy="19473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3626069" y="2976568"/>
            <a:ext cx="1229710" cy="4755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305796"/>
                </a:solidFill>
              </a:rPr>
              <a:t>Atom laser Bragg cavity</a:t>
            </a:r>
            <a:endParaRPr lang="de-DE" i="0" kern="0" dirty="0">
              <a:solidFill>
                <a:srgbClr val="3057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0417" y="848807"/>
            <a:ext cx="3808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Guéry-Odelin group, </a:t>
            </a:r>
            <a:r>
              <a:rPr lang="en-GB" sz="1400" dirty="0">
                <a:latin typeface="+mj-lt"/>
              </a:rPr>
              <a:t>EPL 103, 50006 (2013)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76" y="1599305"/>
            <a:ext cx="6096027" cy="122334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171876" y="1094768"/>
            <a:ext cx="0" cy="199433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250761" y="1153714"/>
            <a:ext cx="889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potential</a:t>
            </a:r>
            <a:endParaRPr lang="en-GB" sz="14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787518" y="1461491"/>
            <a:ext cx="7156085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968312" y="1153714"/>
            <a:ext cx="2069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propagation direction</a:t>
            </a:r>
            <a:endParaRPr lang="en-GB" sz="14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92548" y="2835418"/>
            <a:ext cx="1872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Bragg resonator</a:t>
            </a:r>
            <a:endParaRPr lang="en-GB" sz="14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7380" y="5307070"/>
            <a:ext cx="397635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Procedure</a:t>
            </a:r>
          </a:p>
          <a:p>
            <a:pPr marL="342900" indent="-342900" algn="l">
              <a:buAutoNum type="arabicParenR"/>
            </a:pPr>
            <a:r>
              <a:rPr lang="en-GB" sz="1400" dirty="0" smtClean="0">
                <a:latin typeface="+mj-lt"/>
              </a:rPr>
              <a:t>Give atom laser velocity of 9.4mm/s </a:t>
            </a:r>
          </a:p>
          <a:p>
            <a:pPr algn="l"/>
            <a:r>
              <a:rPr lang="en-GB" sz="1400" dirty="0" smtClean="0">
                <a:latin typeface="+mj-lt"/>
              </a:rPr>
              <a:t>       using B-field gradient</a:t>
            </a:r>
          </a:p>
          <a:p>
            <a:pPr marL="342900" indent="-342900" algn="l">
              <a:buFont typeface="+mj-lt"/>
              <a:buAutoNum type="arabicParenR" startAt="2"/>
            </a:pPr>
            <a:r>
              <a:rPr lang="en-GB" sz="1400" dirty="0" smtClean="0">
                <a:latin typeface="+mj-lt"/>
              </a:rPr>
              <a:t>Adiabatically ramp up resonator (in 0.1ms)</a:t>
            </a:r>
          </a:p>
          <a:p>
            <a:pPr marL="342900" indent="-342900" algn="l">
              <a:buFont typeface="+mj-lt"/>
              <a:buAutoNum type="arabicParenR" startAt="2"/>
            </a:pPr>
            <a:r>
              <a:rPr lang="en-GB" sz="1400" dirty="0" smtClean="0">
                <a:latin typeface="+mj-lt"/>
              </a:rPr>
              <a:t>Let atom laser evolve</a:t>
            </a:r>
          </a:p>
          <a:p>
            <a:pPr marL="342900" indent="-342900" algn="l">
              <a:buFont typeface="+mj-lt"/>
              <a:buAutoNum type="arabicParenR" startAt="2"/>
            </a:pPr>
            <a:r>
              <a:rPr lang="en-GB" sz="1400" dirty="0" smtClean="0">
                <a:latin typeface="+mj-lt"/>
              </a:rPr>
              <a:t>Image</a:t>
            </a:r>
            <a:endParaRPr lang="en-GB" sz="14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87051" y="5861068"/>
            <a:ext cx="86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  <a:latin typeface="+mj-lt"/>
              </a:rPr>
              <a:t>theory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87051" y="4211930"/>
            <a:ext cx="1199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  <a:latin typeface="+mj-lt"/>
              </a:rPr>
              <a:t>experiment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481959" y="3736428"/>
            <a:ext cx="575441" cy="4755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081541" y="3308565"/>
            <a:ext cx="575441" cy="4755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35348" y="3070814"/>
            <a:ext cx="1090721" cy="4755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776679" y="3089207"/>
            <a:ext cx="1568942" cy="4755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655743" y="3406278"/>
            <a:ext cx="1568942" cy="4755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08899" y="4004801"/>
            <a:ext cx="6568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latin typeface="+mj-lt"/>
              </a:rPr>
              <a:t>start</a:t>
            </a:r>
            <a:endParaRPr lang="en-GB" sz="1200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82094" y="3369561"/>
            <a:ext cx="1211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latin typeface="+mj-lt"/>
              </a:rPr>
              <a:t>1</a:t>
            </a:r>
            <a:r>
              <a:rPr lang="en-GB" sz="1200" baseline="30000" dirty="0" smtClean="0">
                <a:latin typeface="+mj-lt"/>
              </a:rPr>
              <a:t>st</a:t>
            </a:r>
            <a:r>
              <a:rPr lang="en-GB" sz="1200" dirty="0" smtClean="0">
                <a:latin typeface="+mj-lt"/>
              </a:rPr>
              <a:t> reflection / </a:t>
            </a:r>
          </a:p>
          <a:p>
            <a:pPr algn="l"/>
            <a:r>
              <a:rPr lang="en-GB" sz="1200" dirty="0" smtClean="0">
                <a:latin typeface="+mj-lt"/>
              </a:rPr>
              <a:t>transmission</a:t>
            </a:r>
            <a:endParaRPr lang="en-GB" sz="1200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35210" y="3333876"/>
            <a:ext cx="1281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latin typeface="+mj-lt"/>
              </a:rPr>
              <a:t>2</a:t>
            </a:r>
            <a:r>
              <a:rPr lang="en-GB" sz="1200" baseline="30000" dirty="0" smtClean="0">
                <a:latin typeface="+mj-lt"/>
              </a:rPr>
              <a:t>nd</a:t>
            </a:r>
            <a:r>
              <a:rPr lang="en-GB" sz="1200" dirty="0" smtClean="0">
                <a:latin typeface="+mj-lt"/>
              </a:rPr>
              <a:t> reflection /</a:t>
            </a:r>
          </a:p>
          <a:p>
            <a:pPr algn="l"/>
            <a:r>
              <a:rPr lang="en-GB" sz="1200" dirty="0" smtClean="0">
                <a:latin typeface="+mj-lt"/>
              </a:rPr>
              <a:t>transmission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39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i="0" kern="0" dirty="0" smtClean="0">
                <a:solidFill>
                  <a:srgbClr val="0070C0"/>
                </a:solidFill>
              </a:rPr>
              <a:t>What is an atom laser?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1110703" y="908074"/>
            <a:ext cx="7099232" cy="2215270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GB" sz="14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518354" y="1476137"/>
            <a:ext cx="6296023" cy="139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26" name="Textfeld 28"/>
          <p:cNvSpPr txBox="1">
            <a:spLocks noChangeArrowheads="1"/>
          </p:cNvSpPr>
          <p:nvPr/>
        </p:nvSpPr>
        <p:spPr bwMode="auto">
          <a:xfrm>
            <a:off x="1110696" y="979513"/>
            <a:ext cx="7099237" cy="43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sz="2000" dirty="0" smtClean="0">
                <a:solidFill>
                  <a:prstClr val="black"/>
                </a:solidFill>
              </a:rPr>
              <a:t>Laser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21" y="1602335"/>
            <a:ext cx="6024588" cy="1129070"/>
          </a:xfrm>
          <a:prstGeom prst="rect">
            <a:avLst/>
          </a:prstGeom>
        </p:spPr>
      </p:pic>
      <p:grpSp>
        <p:nvGrpSpPr>
          <p:cNvPr id="128" name="Group 127"/>
          <p:cNvGrpSpPr/>
          <p:nvPr/>
        </p:nvGrpSpPr>
        <p:grpSpPr>
          <a:xfrm>
            <a:off x="2674432" y="2212338"/>
            <a:ext cx="912332" cy="216000"/>
            <a:chOff x="2674432" y="2212338"/>
            <a:chExt cx="912332" cy="216000"/>
          </a:xfrm>
        </p:grpSpPr>
        <p:cxnSp>
          <p:nvCxnSpPr>
            <p:cNvPr id="129" name="Gerade Verbindung mit Pfeil 24"/>
            <p:cNvCxnSpPr/>
            <p:nvPr/>
          </p:nvCxnSpPr>
          <p:spPr>
            <a:xfrm>
              <a:off x="2824894" y="2324414"/>
              <a:ext cx="7618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Ellipse 752"/>
            <p:cNvSpPr>
              <a:spLocks/>
            </p:cNvSpPr>
            <p:nvPr/>
          </p:nvSpPr>
          <p:spPr bwMode="auto">
            <a:xfrm>
              <a:off x="2674432" y="2212338"/>
              <a:ext cx="216000" cy="216000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31" name="Rounded Rectangle 130"/>
          <p:cNvSpPr/>
          <p:nvPr/>
        </p:nvSpPr>
        <p:spPr>
          <a:xfrm>
            <a:off x="1110696" y="3944228"/>
            <a:ext cx="3037978" cy="2722652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32" name="Textfeld 28"/>
          <p:cNvSpPr txBox="1">
            <a:spLocks noChangeArrowheads="1"/>
          </p:cNvSpPr>
          <p:nvPr/>
        </p:nvSpPr>
        <p:spPr bwMode="auto">
          <a:xfrm>
            <a:off x="1095784" y="4028463"/>
            <a:ext cx="3046335" cy="45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2000" dirty="0" smtClean="0">
                <a:solidFill>
                  <a:prstClr val="black"/>
                </a:solidFill>
              </a:rPr>
              <a:t>Optical </a:t>
            </a:r>
            <a:r>
              <a:rPr lang="de-DE" sz="2000" dirty="0" err="1" smtClean="0">
                <a:solidFill>
                  <a:prstClr val="black"/>
                </a:solidFill>
              </a:rPr>
              <a:t>laser</a:t>
            </a:r>
            <a:endParaRPr lang="de-DE" sz="2000" dirty="0" smtClean="0">
              <a:solidFill>
                <a:prstClr val="black"/>
              </a:solidFill>
            </a:endParaRPr>
          </a:p>
        </p:txBody>
      </p:sp>
      <p:sp>
        <p:nvSpPr>
          <p:cNvPr id="133" name="Textfeld 28"/>
          <p:cNvSpPr txBox="1">
            <a:spLocks noChangeArrowheads="1"/>
          </p:cNvSpPr>
          <p:nvPr/>
        </p:nvSpPr>
        <p:spPr bwMode="auto">
          <a:xfrm>
            <a:off x="1110696" y="3356992"/>
            <a:ext cx="303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2800" dirty="0" smtClean="0">
                <a:solidFill>
                  <a:srgbClr val="0070C0"/>
                </a:solidFill>
              </a:rPr>
              <a:t>Light</a:t>
            </a:r>
          </a:p>
        </p:txBody>
      </p:sp>
      <p:sp>
        <p:nvSpPr>
          <p:cNvPr id="134" name="Textfeld 28"/>
          <p:cNvSpPr txBox="1">
            <a:spLocks noChangeArrowheads="1"/>
          </p:cNvSpPr>
          <p:nvPr/>
        </p:nvSpPr>
        <p:spPr bwMode="auto">
          <a:xfrm>
            <a:off x="5171958" y="3361206"/>
            <a:ext cx="3037978" cy="60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2800" dirty="0" smtClean="0">
                <a:solidFill>
                  <a:srgbClr val="0070C0"/>
                </a:solidFill>
              </a:rPr>
              <a:t>Matter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5171958" y="3944228"/>
            <a:ext cx="3037978" cy="2722652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36" name="Textfeld 28"/>
          <p:cNvSpPr txBox="1">
            <a:spLocks noChangeArrowheads="1"/>
          </p:cNvSpPr>
          <p:nvPr/>
        </p:nvSpPr>
        <p:spPr bwMode="auto">
          <a:xfrm>
            <a:off x="5157046" y="4028463"/>
            <a:ext cx="3046335" cy="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2000" dirty="0" smtClean="0">
                <a:solidFill>
                  <a:prstClr val="black"/>
                </a:solidFill>
              </a:rPr>
              <a:t>Atom </a:t>
            </a:r>
            <a:r>
              <a:rPr lang="de-DE" sz="2000" dirty="0" err="1" smtClean="0">
                <a:solidFill>
                  <a:prstClr val="black"/>
                </a:solidFill>
              </a:rPr>
              <a:t>laser</a:t>
            </a:r>
            <a:endParaRPr lang="de-DE" sz="2000" dirty="0" smtClean="0">
              <a:solidFill>
                <a:prstClr val="black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414762" y="4533262"/>
            <a:ext cx="2429846" cy="19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pic>
        <p:nvPicPr>
          <p:cNvPr id="138" name="Picture 2" descr="http://www.thephysicsmill.com/blog/wp-content/uploads/curry_verdi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29" y="4618493"/>
            <a:ext cx="2237313" cy="175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5476024" y="4530139"/>
            <a:ext cx="2429846" cy="19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grpSp>
        <p:nvGrpSpPr>
          <p:cNvPr id="140" name="Group 139"/>
          <p:cNvGrpSpPr>
            <a:grpSpLocks noChangeAspect="1"/>
          </p:cNvGrpSpPr>
          <p:nvPr/>
        </p:nvGrpSpPr>
        <p:grpSpPr>
          <a:xfrm>
            <a:off x="5570469" y="4624567"/>
            <a:ext cx="2240956" cy="1748479"/>
            <a:chOff x="5491638" y="4600688"/>
            <a:chExt cx="1880772" cy="1467449"/>
          </a:xfrm>
        </p:grpSpPr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1638" y="4600688"/>
              <a:ext cx="1868309" cy="1467449"/>
            </a:xfrm>
            <a:prstGeom prst="rect">
              <a:avLst/>
            </a:prstGeom>
          </p:spPr>
        </p:pic>
        <p:grpSp>
          <p:nvGrpSpPr>
            <p:cNvPr id="142" name="Group 141"/>
            <p:cNvGrpSpPr/>
            <p:nvPr/>
          </p:nvGrpSpPr>
          <p:grpSpPr>
            <a:xfrm>
              <a:off x="6551395" y="5121959"/>
              <a:ext cx="821015" cy="164744"/>
              <a:chOff x="5707423" y="1698559"/>
              <a:chExt cx="2403513" cy="989621"/>
            </a:xfrm>
          </p:grpSpPr>
          <p:sp>
            <p:nvSpPr>
              <p:cNvPr id="143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BAEE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 sz="16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BAEE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 sz="16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BAEE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 sz="16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BAEE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 sz="16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BAEE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 sz="16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696899" y="1988840"/>
            <a:ext cx="912332" cy="216000"/>
            <a:chOff x="2674432" y="2212338"/>
            <a:chExt cx="912332" cy="216000"/>
          </a:xfrm>
        </p:grpSpPr>
        <p:cxnSp>
          <p:nvCxnSpPr>
            <p:cNvPr id="149" name="Gerade Verbindung mit Pfeil 24"/>
            <p:cNvCxnSpPr/>
            <p:nvPr/>
          </p:nvCxnSpPr>
          <p:spPr>
            <a:xfrm>
              <a:off x="2824894" y="2324414"/>
              <a:ext cx="7618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Ellipse 752"/>
            <p:cNvSpPr>
              <a:spLocks/>
            </p:cNvSpPr>
            <p:nvPr/>
          </p:nvSpPr>
          <p:spPr bwMode="auto">
            <a:xfrm>
              <a:off x="2674432" y="2212338"/>
              <a:ext cx="216000" cy="216000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4668998" y="2174614"/>
            <a:ext cx="912332" cy="216000"/>
            <a:chOff x="2674432" y="2212338"/>
            <a:chExt cx="912332" cy="216000"/>
          </a:xfrm>
        </p:grpSpPr>
        <p:cxnSp>
          <p:nvCxnSpPr>
            <p:cNvPr id="152" name="Gerade Verbindung mit Pfeil 24"/>
            <p:cNvCxnSpPr/>
            <p:nvPr/>
          </p:nvCxnSpPr>
          <p:spPr>
            <a:xfrm>
              <a:off x="2824894" y="2324414"/>
              <a:ext cx="7618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Ellipse 752"/>
            <p:cNvSpPr>
              <a:spLocks/>
            </p:cNvSpPr>
            <p:nvPr/>
          </p:nvSpPr>
          <p:spPr bwMode="auto">
            <a:xfrm>
              <a:off x="2674432" y="2212338"/>
              <a:ext cx="216000" cy="216000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652120" y="2330033"/>
            <a:ext cx="912332" cy="216000"/>
            <a:chOff x="2674432" y="2212338"/>
            <a:chExt cx="912332" cy="216000"/>
          </a:xfrm>
        </p:grpSpPr>
        <p:cxnSp>
          <p:nvCxnSpPr>
            <p:cNvPr id="155" name="Gerade Verbindung mit Pfeil 24"/>
            <p:cNvCxnSpPr/>
            <p:nvPr/>
          </p:nvCxnSpPr>
          <p:spPr>
            <a:xfrm>
              <a:off x="2824894" y="2324414"/>
              <a:ext cx="7618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Ellipse 752"/>
            <p:cNvSpPr>
              <a:spLocks/>
            </p:cNvSpPr>
            <p:nvPr/>
          </p:nvSpPr>
          <p:spPr bwMode="auto">
            <a:xfrm>
              <a:off x="2674432" y="2212338"/>
              <a:ext cx="216000" cy="216000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6422534" y="1986195"/>
            <a:ext cx="912332" cy="216000"/>
            <a:chOff x="2674432" y="2212338"/>
            <a:chExt cx="912332" cy="216000"/>
          </a:xfrm>
        </p:grpSpPr>
        <p:cxnSp>
          <p:nvCxnSpPr>
            <p:cNvPr id="158" name="Gerade Verbindung mit Pfeil 24"/>
            <p:cNvCxnSpPr/>
            <p:nvPr/>
          </p:nvCxnSpPr>
          <p:spPr>
            <a:xfrm>
              <a:off x="2824894" y="2324414"/>
              <a:ext cx="7618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Ellipse 752"/>
            <p:cNvSpPr>
              <a:spLocks/>
            </p:cNvSpPr>
            <p:nvPr/>
          </p:nvSpPr>
          <p:spPr bwMode="auto">
            <a:xfrm>
              <a:off x="2674432" y="2212338"/>
              <a:ext cx="216000" cy="216000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prstClr val="black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3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4"/>
    </mc:Choice>
    <mc:Fallback xmlns="">
      <p:transition spd="slow" advTm="6098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7931" y="3105206"/>
            <a:ext cx="5119777" cy="23661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8" y="5149516"/>
            <a:ext cx="2391063" cy="1658692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305796"/>
                </a:solidFill>
              </a:rPr>
              <a:t>Atom laser Bragg cavity</a:t>
            </a:r>
            <a:endParaRPr lang="de-DE" i="0" kern="0" dirty="0">
              <a:solidFill>
                <a:srgbClr val="3057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0417" y="848807"/>
            <a:ext cx="3808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Guéry-Odelin group, </a:t>
            </a:r>
            <a:r>
              <a:rPr lang="en-GB" sz="1400" dirty="0">
                <a:latin typeface="+mj-lt"/>
              </a:rPr>
              <a:t>EPL 103, 50006 (2013)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73" y="1599305"/>
            <a:ext cx="1675743" cy="122334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171876" y="1094768"/>
            <a:ext cx="0" cy="199433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250761" y="1153714"/>
            <a:ext cx="889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potential</a:t>
            </a:r>
            <a:endParaRPr lang="en-GB" sz="14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787518" y="1461491"/>
            <a:ext cx="7156085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968312" y="1153714"/>
            <a:ext cx="2069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propagation direction</a:t>
            </a:r>
            <a:endParaRPr lang="en-GB" sz="14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92548" y="2835418"/>
            <a:ext cx="1872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Bragg resonator</a:t>
            </a:r>
            <a:endParaRPr lang="en-GB" sz="14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48168" y="2884981"/>
            <a:ext cx="861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Result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3221" y="6147747"/>
            <a:ext cx="86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  <a:latin typeface="+mj-lt"/>
              </a:rPr>
              <a:t>theory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66456" y="5056781"/>
            <a:ext cx="1199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  <a:latin typeface="+mj-lt"/>
              </a:rPr>
              <a:t>experiment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926204" y="1661640"/>
            <a:ext cx="2700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299411" y="1661640"/>
            <a:ext cx="2043550" cy="802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7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Interfering two atom lasers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www.quantum-munich.de/fileadmin/media/media/atomlaser/ThreeCoherenc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021" y="1190298"/>
            <a:ext cx="1749010" cy="51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15"/>
          <p:cNvSpPr>
            <a:spLocks noChangeArrowheads="1"/>
          </p:cNvSpPr>
          <p:nvPr/>
        </p:nvSpPr>
        <p:spPr bwMode="auto">
          <a:xfrm>
            <a:off x="3064824" y="1190298"/>
            <a:ext cx="364875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with two radiofrequencies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200927" y="1636389"/>
            <a:ext cx="2061253" cy="1385916"/>
            <a:chOff x="3158404" y="1431609"/>
            <a:chExt cx="3078286" cy="2069735"/>
          </a:xfrm>
        </p:grpSpPr>
        <p:cxnSp>
          <p:nvCxnSpPr>
            <p:cNvPr id="6" name="Gerade Verbindung mit Pfeil 14"/>
            <p:cNvCxnSpPr/>
            <p:nvPr/>
          </p:nvCxnSpPr>
          <p:spPr>
            <a:xfrm flipV="1">
              <a:off x="3727998" y="1508349"/>
              <a:ext cx="0" cy="180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20"/>
            <p:cNvCxnSpPr/>
            <p:nvPr/>
          </p:nvCxnSpPr>
          <p:spPr>
            <a:xfrm flipV="1">
              <a:off x="3517384" y="3074159"/>
              <a:ext cx="25868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21"/>
            <p:cNvCxnSpPr/>
            <p:nvPr/>
          </p:nvCxnSpPr>
          <p:spPr>
            <a:xfrm flipV="1">
              <a:off x="3724695" y="2042857"/>
              <a:ext cx="1800200" cy="360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22"/>
            <p:cNvCxnSpPr/>
            <p:nvPr/>
          </p:nvCxnSpPr>
          <p:spPr>
            <a:xfrm>
              <a:off x="3724695" y="2402897"/>
              <a:ext cx="1800200" cy="36004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23"/>
            <p:cNvCxnSpPr/>
            <p:nvPr/>
          </p:nvCxnSpPr>
          <p:spPr>
            <a:xfrm>
              <a:off x="3724695" y="2402897"/>
              <a:ext cx="1800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15"/>
            <p:cNvSpPr>
              <a:spLocks noChangeArrowheads="1"/>
            </p:cNvSpPr>
            <p:nvPr/>
          </p:nvSpPr>
          <p:spPr bwMode="auto">
            <a:xfrm>
              <a:off x="3334295" y="1838480"/>
              <a:ext cx="417025" cy="3906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050" dirty="0" smtClean="0">
                  <a:solidFill>
                    <a:srgbClr val="000000"/>
                  </a:solidFill>
                  <a:latin typeface="Arial" pitchFamily="34" charset="0"/>
                </a:rPr>
                <a:t>E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Rectangle 115"/>
            <p:cNvSpPr>
              <a:spLocks noChangeArrowheads="1"/>
            </p:cNvSpPr>
            <p:nvPr/>
          </p:nvSpPr>
          <p:spPr bwMode="auto">
            <a:xfrm>
              <a:off x="3158404" y="2207554"/>
              <a:ext cx="644446" cy="3906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050" dirty="0" smtClean="0">
                  <a:solidFill>
                    <a:srgbClr val="000000"/>
                  </a:solidFill>
                  <a:latin typeface="Arial" pitchFamily="34" charset="0"/>
                </a:rPr>
                <a:t>F=1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" name="Rectangle 115"/>
            <p:cNvSpPr>
              <a:spLocks noChangeArrowheads="1"/>
            </p:cNvSpPr>
            <p:nvPr/>
          </p:nvSpPr>
          <p:spPr bwMode="auto">
            <a:xfrm>
              <a:off x="5703831" y="3110654"/>
              <a:ext cx="417025" cy="3906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050" dirty="0" smtClean="0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" name="Rectangle 115"/>
            <p:cNvSpPr>
              <a:spLocks noChangeArrowheads="1"/>
            </p:cNvSpPr>
            <p:nvPr/>
          </p:nvSpPr>
          <p:spPr bwMode="auto">
            <a:xfrm>
              <a:off x="5699969" y="1431609"/>
              <a:ext cx="536721" cy="379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050" dirty="0" smtClean="0">
                  <a:solidFill>
                    <a:srgbClr val="000000"/>
                  </a:solidFill>
                  <a:latin typeface="Arial" pitchFamily="34" charset="0"/>
                </a:rPr>
                <a:t>m</a:t>
              </a:r>
              <a:r>
                <a:rPr lang="en-US" sz="1100" baseline="-25000" dirty="0" smtClean="0">
                  <a:solidFill>
                    <a:srgbClr val="000000"/>
                  </a:solidFill>
                  <a:latin typeface="Arial" pitchFamily="34" charset="0"/>
                </a:rPr>
                <a:t>F</a:t>
              </a:r>
              <a:endParaRPr lang="de-DE" sz="1050" baseline="-25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Rectangle 115"/>
            <p:cNvSpPr>
              <a:spLocks noChangeArrowheads="1"/>
            </p:cNvSpPr>
            <p:nvPr/>
          </p:nvSpPr>
          <p:spPr bwMode="auto">
            <a:xfrm>
              <a:off x="5604869" y="1842031"/>
              <a:ext cx="462508" cy="3906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50" dirty="0" smtClean="0">
                  <a:solidFill>
                    <a:srgbClr val="FF0000"/>
                  </a:solidFill>
                  <a:latin typeface="Arial" pitchFamily="34" charset="0"/>
                </a:rPr>
                <a:t>-1</a:t>
              </a:r>
              <a:endParaRPr lang="de-DE" sz="105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6" name="Rectangle 115"/>
            <p:cNvSpPr>
              <a:spLocks noChangeArrowheads="1"/>
            </p:cNvSpPr>
            <p:nvPr/>
          </p:nvSpPr>
          <p:spPr bwMode="auto">
            <a:xfrm>
              <a:off x="5569082" y="2581070"/>
              <a:ext cx="515174" cy="3906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50" dirty="0" smtClean="0">
                  <a:solidFill>
                    <a:srgbClr val="000000"/>
                  </a:solidFill>
                  <a:latin typeface="Arial" pitchFamily="34" charset="0"/>
                </a:rPr>
                <a:t>+1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Rectangle 115"/>
            <p:cNvSpPr>
              <a:spLocks noChangeArrowheads="1"/>
            </p:cNvSpPr>
            <p:nvPr/>
          </p:nvSpPr>
          <p:spPr bwMode="auto">
            <a:xfrm>
              <a:off x="5660044" y="2219487"/>
              <a:ext cx="393084" cy="3906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50" dirty="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19" name="Gruppieren 13"/>
            <p:cNvGrpSpPr/>
            <p:nvPr/>
          </p:nvGrpSpPr>
          <p:grpSpPr>
            <a:xfrm>
              <a:off x="4871493" y="2163138"/>
              <a:ext cx="72000" cy="234198"/>
              <a:chOff x="2850688" y="2456038"/>
              <a:chExt cx="96982" cy="303186"/>
            </a:xfrm>
          </p:grpSpPr>
          <p:pic>
            <p:nvPicPr>
              <p:cNvPr id="20" name="Grafik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21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3" name="Gruppieren 13"/>
            <p:cNvGrpSpPr/>
            <p:nvPr/>
          </p:nvGrpSpPr>
          <p:grpSpPr>
            <a:xfrm>
              <a:off x="5198193" y="2091675"/>
              <a:ext cx="72000" cy="316674"/>
              <a:chOff x="2850688" y="2456038"/>
              <a:chExt cx="96982" cy="303186"/>
            </a:xfrm>
          </p:grpSpPr>
          <p:pic>
            <p:nvPicPr>
              <p:cNvPr id="24" name="Grafik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767634" y="2539092"/>
                <a:ext cx="263090" cy="96982"/>
              </a:xfrm>
              <a:prstGeom prst="rect">
                <a:avLst/>
              </a:prstGeom>
            </p:spPr>
          </p:pic>
          <p:cxnSp>
            <p:nvCxnSpPr>
              <p:cNvPr id="25" name="Gerade Verbindung mit Pfeil 11"/>
              <p:cNvCxnSpPr/>
              <p:nvPr/>
            </p:nvCxnSpPr>
            <p:spPr bwMode="auto">
              <a:xfrm>
                <a:off x="2881195" y="2708268"/>
                <a:ext cx="0" cy="5095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1" y="3342556"/>
            <a:ext cx="2516825" cy="2917401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 flipH="1">
            <a:off x="5017802" y="4896045"/>
            <a:ext cx="855614" cy="155152"/>
          </a:xfrm>
          <a:prstGeom prst="straightConnector1">
            <a:avLst/>
          </a:prstGeom>
          <a:noFill/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 115"/>
          <p:cNvSpPr>
            <a:spLocks noChangeArrowheads="1"/>
          </p:cNvSpPr>
          <p:nvPr/>
        </p:nvSpPr>
        <p:spPr bwMode="auto">
          <a:xfrm>
            <a:off x="5873416" y="3618390"/>
            <a:ext cx="235673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surfaces of constant |B|</a:t>
            </a:r>
            <a:endParaRPr lang="en-US" sz="1600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Rectangle 115"/>
          <p:cNvSpPr>
            <a:spLocks noChangeArrowheads="1"/>
          </p:cNvSpPr>
          <p:nvPr/>
        </p:nvSpPr>
        <p:spPr bwMode="auto">
          <a:xfrm>
            <a:off x="5900608" y="4712643"/>
            <a:ext cx="252024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BEC, displaced by gravity</a:t>
            </a:r>
            <a:endParaRPr lang="en-US" sz="1600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57" y="3318641"/>
            <a:ext cx="806669" cy="2420008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 bwMode="auto">
          <a:xfrm>
            <a:off x="3554776" y="5346853"/>
            <a:ext cx="2181340" cy="113841"/>
          </a:xfrm>
          <a:custGeom>
            <a:avLst/>
            <a:gdLst>
              <a:gd name="connsiteX0" fmla="*/ 0 w 2181340"/>
              <a:gd name="connsiteY0" fmla="*/ 0 h 113841"/>
              <a:gd name="connsiteX1" fmla="*/ 1083325 w 2181340"/>
              <a:gd name="connsiteY1" fmla="*/ 113841 h 113841"/>
              <a:gd name="connsiteX2" fmla="*/ 2181340 w 2181340"/>
              <a:gd name="connsiteY2" fmla="*/ 0 h 11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340" h="113841">
                <a:moveTo>
                  <a:pt x="0" y="0"/>
                </a:moveTo>
                <a:cubicBezTo>
                  <a:pt x="359884" y="56920"/>
                  <a:pt x="719768" y="113841"/>
                  <a:pt x="1083325" y="113841"/>
                </a:cubicBezTo>
                <a:cubicBezTo>
                  <a:pt x="1446882" y="113841"/>
                  <a:pt x="1814111" y="56920"/>
                  <a:pt x="2181340" y="0"/>
                </a:cubicBezTo>
              </a:path>
            </a:pathLst>
          </a:custGeom>
          <a:noFill/>
          <a:ln w="4445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 rot="10800000">
            <a:off x="3554776" y="3673826"/>
            <a:ext cx="2181340" cy="113841"/>
          </a:xfrm>
          <a:custGeom>
            <a:avLst/>
            <a:gdLst>
              <a:gd name="connsiteX0" fmla="*/ 0 w 2181340"/>
              <a:gd name="connsiteY0" fmla="*/ 0 h 113841"/>
              <a:gd name="connsiteX1" fmla="*/ 1083325 w 2181340"/>
              <a:gd name="connsiteY1" fmla="*/ 113841 h 113841"/>
              <a:gd name="connsiteX2" fmla="*/ 2181340 w 2181340"/>
              <a:gd name="connsiteY2" fmla="*/ 0 h 11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340" h="113841">
                <a:moveTo>
                  <a:pt x="0" y="0"/>
                </a:moveTo>
                <a:cubicBezTo>
                  <a:pt x="359884" y="56920"/>
                  <a:pt x="719768" y="113841"/>
                  <a:pt x="1083325" y="113841"/>
                </a:cubicBezTo>
                <a:cubicBezTo>
                  <a:pt x="1446882" y="113841"/>
                  <a:pt x="1814111" y="56920"/>
                  <a:pt x="2181340" y="0"/>
                </a:cubicBezTo>
              </a:path>
            </a:pathLst>
          </a:custGeom>
          <a:noFill/>
          <a:ln w="4445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3566680" y="5182998"/>
            <a:ext cx="2181340" cy="113841"/>
          </a:xfrm>
          <a:custGeom>
            <a:avLst/>
            <a:gdLst>
              <a:gd name="connsiteX0" fmla="*/ 0 w 2181340"/>
              <a:gd name="connsiteY0" fmla="*/ 0 h 113841"/>
              <a:gd name="connsiteX1" fmla="*/ 1083325 w 2181340"/>
              <a:gd name="connsiteY1" fmla="*/ 113841 h 113841"/>
              <a:gd name="connsiteX2" fmla="*/ 2181340 w 2181340"/>
              <a:gd name="connsiteY2" fmla="*/ 0 h 11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340" h="113841">
                <a:moveTo>
                  <a:pt x="0" y="0"/>
                </a:moveTo>
                <a:cubicBezTo>
                  <a:pt x="359884" y="56920"/>
                  <a:pt x="719768" y="113841"/>
                  <a:pt x="1083325" y="113841"/>
                </a:cubicBezTo>
                <a:cubicBezTo>
                  <a:pt x="1446882" y="113841"/>
                  <a:pt x="1814111" y="56920"/>
                  <a:pt x="2181340" y="0"/>
                </a:cubicBezTo>
              </a:path>
            </a:pathLst>
          </a:custGeom>
          <a:noFill/>
          <a:ln w="4445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 rot="10800000">
            <a:off x="3554776" y="3818432"/>
            <a:ext cx="2181340" cy="113841"/>
          </a:xfrm>
          <a:custGeom>
            <a:avLst/>
            <a:gdLst>
              <a:gd name="connsiteX0" fmla="*/ 0 w 2181340"/>
              <a:gd name="connsiteY0" fmla="*/ 0 h 113841"/>
              <a:gd name="connsiteX1" fmla="*/ 1083325 w 2181340"/>
              <a:gd name="connsiteY1" fmla="*/ 113841 h 113841"/>
              <a:gd name="connsiteX2" fmla="*/ 2181340 w 2181340"/>
              <a:gd name="connsiteY2" fmla="*/ 0 h 11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340" h="113841">
                <a:moveTo>
                  <a:pt x="0" y="0"/>
                </a:moveTo>
                <a:cubicBezTo>
                  <a:pt x="359884" y="56920"/>
                  <a:pt x="719768" y="113841"/>
                  <a:pt x="1083325" y="113841"/>
                </a:cubicBezTo>
                <a:cubicBezTo>
                  <a:pt x="1446882" y="113841"/>
                  <a:pt x="1814111" y="56920"/>
                  <a:pt x="2181340" y="0"/>
                </a:cubicBezTo>
              </a:path>
            </a:pathLst>
          </a:custGeom>
          <a:noFill/>
          <a:ln w="4445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115"/>
          <p:cNvSpPr>
            <a:spLocks noChangeArrowheads="1"/>
          </p:cNvSpPr>
          <p:nvPr/>
        </p:nvSpPr>
        <p:spPr bwMode="auto">
          <a:xfrm>
            <a:off x="4785554" y="767977"/>
            <a:ext cx="401584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Esslinger group, Riken Review No. 33, 6 (2001) </a:t>
            </a:r>
          </a:p>
        </p:txBody>
      </p:sp>
    </p:spTree>
    <p:extLst>
      <p:ext uri="{BB962C8B-B14F-4D97-AF65-F5344CB8AC3E}">
        <p14:creationId xmlns:p14="http://schemas.microsoft.com/office/powerpoint/2010/main" val="319396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Interfering two atom lasers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489841"/>
            <a:ext cx="4239941" cy="4060727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 bwMode="auto">
          <a:xfrm flipH="1">
            <a:off x="6021925" y="3753259"/>
            <a:ext cx="667633" cy="35026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Rectangle 115"/>
          <p:cNvSpPr>
            <a:spLocks noChangeArrowheads="1"/>
          </p:cNvSpPr>
          <p:nvPr/>
        </p:nvSpPr>
        <p:spPr bwMode="auto">
          <a:xfrm>
            <a:off x="6737653" y="3594260"/>
            <a:ext cx="25874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solutions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of Schrödinger eqn. in linear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potential =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Airy function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6200275" y="3866147"/>
            <a:ext cx="537378" cy="52939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02" y="5942310"/>
            <a:ext cx="4093587" cy="658022"/>
          </a:xfrm>
          <a:prstGeom prst="rect">
            <a:avLst/>
          </a:prstGeom>
        </p:spPr>
      </p:pic>
      <p:sp>
        <p:nvSpPr>
          <p:cNvPr id="43" name="Rectangle 115"/>
          <p:cNvSpPr>
            <a:spLocks noChangeArrowheads="1"/>
          </p:cNvSpPr>
          <p:nvPr/>
        </p:nvSpPr>
        <p:spPr bwMode="auto">
          <a:xfrm>
            <a:off x="2774101" y="5592550"/>
            <a:ext cx="293585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Interference of atom laser beams:</a:t>
            </a:r>
          </a:p>
        </p:txBody>
      </p:sp>
      <p:pic>
        <p:nvPicPr>
          <p:cNvPr id="10" name="Picture 2" descr="https://www.quantum-munich.de/fileadmin/media/media/atomlaser/ThreeCoherenc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021" y="1190298"/>
            <a:ext cx="1749010" cy="51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6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Spatial coherence of source BEC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1" y="3595620"/>
            <a:ext cx="4975508" cy="2493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47" y="3665483"/>
            <a:ext cx="3671711" cy="2853558"/>
          </a:xfrm>
          <a:prstGeom prst="rect">
            <a:avLst/>
          </a:prstGeom>
        </p:spPr>
      </p:pic>
      <p:sp>
        <p:nvSpPr>
          <p:cNvPr id="5" name="Rectangle 115"/>
          <p:cNvSpPr>
            <a:spLocks noChangeArrowheads="1"/>
          </p:cNvSpPr>
          <p:nvPr/>
        </p:nvSpPr>
        <p:spPr bwMode="auto">
          <a:xfrm>
            <a:off x="4872265" y="784942"/>
            <a:ext cx="401584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Esslinger group, Riken Review No. 33, 6 (2001) </a:t>
            </a:r>
          </a:p>
        </p:txBody>
      </p:sp>
      <p:sp>
        <p:nvSpPr>
          <p:cNvPr id="6" name="Rectangle 115"/>
          <p:cNvSpPr>
            <a:spLocks noChangeArrowheads="1"/>
          </p:cNvSpPr>
          <p:nvPr/>
        </p:nvSpPr>
        <p:spPr bwMode="auto">
          <a:xfrm>
            <a:off x="436899" y="1014233"/>
            <a:ext cx="33074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Choose distance between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outcoupling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surfaces by selecting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rf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frequencies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14322" y="1534490"/>
            <a:ext cx="1885678" cy="1760386"/>
            <a:chOff x="-383073" y="848807"/>
            <a:chExt cx="3150659" cy="29413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61" y="872722"/>
              <a:ext cx="2516825" cy="29174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3073" y="848807"/>
              <a:ext cx="806669" cy="2420008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 bwMode="auto">
            <a:xfrm>
              <a:off x="448946" y="2877019"/>
              <a:ext cx="2181340" cy="113841"/>
            </a:xfrm>
            <a:custGeom>
              <a:avLst/>
              <a:gdLst>
                <a:gd name="connsiteX0" fmla="*/ 0 w 2181340"/>
                <a:gd name="connsiteY0" fmla="*/ 0 h 113841"/>
                <a:gd name="connsiteX1" fmla="*/ 1083325 w 2181340"/>
                <a:gd name="connsiteY1" fmla="*/ 113841 h 113841"/>
                <a:gd name="connsiteX2" fmla="*/ 2181340 w 2181340"/>
                <a:gd name="connsiteY2" fmla="*/ 0 h 11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1340" h="113841">
                  <a:moveTo>
                    <a:pt x="0" y="0"/>
                  </a:moveTo>
                  <a:cubicBezTo>
                    <a:pt x="359884" y="56920"/>
                    <a:pt x="719768" y="113841"/>
                    <a:pt x="1083325" y="113841"/>
                  </a:cubicBezTo>
                  <a:cubicBezTo>
                    <a:pt x="1446882" y="113841"/>
                    <a:pt x="1814111" y="56920"/>
                    <a:pt x="2181340" y="0"/>
                  </a:cubicBezTo>
                </a:path>
              </a:pathLst>
            </a:custGeom>
            <a:noFill/>
            <a:ln w="28575" cap="flat" cmpd="sng" algn="ctr">
              <a:solidFill>
                <a:srgbClr val="0000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 rot="10800000">
              <a:off x="448946" y="1203992"/>
              <a:ext cx="2181340" cy="113841"/>
            </a:xfrm>
            <a:custGeom>
              <a:avLst/>
              <a:gdLst>
                <a:gd name="connsiteX0" fmla="*/ 0 w 2181340"/>
                <a:gd name="connsiteY0" fmla="*/ 0 h 113841"/>
                <a:gd name="connsiteX1" fmla="*/ 1083325 w 2181340"/>
                <a:gd name="connsiteY1" fmla="*/ 113841 h 113841"/>
                <a:gd name="connsiteX2" fmla="*/ 2181340 w 2181340"/>
                <a:gd name="connsiteY2" fmla="*/ 0 h 11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1340" h="113841">
                  <a:moveTo>
                    <a:pt x="0" y="0"/>
                  </a:moveTo>
                  <a:cubicBezTo>
                    <a:pt x="359884" y="56920"/>
                    <a:pt x="719768" y="113841"/>
                    <a:pt x="1083325" y="113841"/>
                  </a:cubicBezTo>
                  <a:cubicBezTo>
                    <a:pt x="1446882" y="113841"/>
                    <a:pt x="1814111" y="56920"/>
                    <a:pt x="2181340" y="0"/>
                  </a:cubicBezTo>
                </a:path>
              </a:pathLst>
            </a:custGeom>
            <a:noFill/>
            <a:ln w="28575" cap="flat" cmpd="sng" algn="ctr">
              <a:solidFill>
                <a:srgbClr val="0000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60850" y="2713164"/>
              <a:ext cx="2181340" cy="113841"/>
            </a:xfrm>
            <a:custGeom>
              <a:avLst/>
              <a:gdLst>
                <a:gd name="connsiteX0" fmla="*/ 0 w 2181340"/>
                <a:gd name="connsiteY0" fmla="*/ 0 h 113841"/>
                <a:gd name="connsiteX1" fmla="*/ 1083325 w 2181340"/>
                <a:gd name="connsiteY1" fmla="*/ 113841 h 113841"/>
                <a:gd name="connsiteX2" fmla="*/ 2181340 w 2181340"/>
                <a:gd name="connsiteY2" fmla="*/ 0 h 11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1340" h="113841">
                  <a:moveTo>
                    <a:pt x="0" y="0"/>
                  </a:moveTo>
                  <a:cubicBezTo>
                    <a:pt x="359884" y="56920"/>
                    <a:pt x="719768" y="113841"/>
                    <a:pt x="1083325" y="113841"/>
                  </a:cubicBezTo>
                  <a:cubicBezTo>
                    <a:pt x="1446882" y="113841"/>
                    <a:pt x="1814111" y="56920"/>
                    <a:pt x="2181340" y="0"/>
                  </a:cubicBezTo>
                </a:path>
              </a:pathLst>
            </a:custGeom>
            <a:noFill/>
            <a:ln w="28575" cap="flat" cmpd="sng" algn="ctr">
              <a:solidFill>
                <a:srgbClr val="0000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10800000">
              <a:off x="448946" y="1348598"/>
              <a:ext cx="2181340" cy="113841"/>
            </a:xfrm>
            <a:custGeom>
              <a:avLst/>
              <a:gdLst>
                <a:gd name="connsiteX0" fmla="*/ 0 w 2181340"/>
                <a:gd name="connsiteY0" fmla="*/ 0 h 113841"/>
                <a:gd name="connsiteX1" fmla="*/ 1083325 w 2181340"/>
                <a:gd name="connsiteY1" fmla="*/ 113841 h 113841"/>
                <a:gd name="connsiteX2" fmla="*/ 2181340 w 2181340"/>
                <a:gd name="connsiteY2" fmla="*/ 0 h 11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1340" h="113841">
                  <a:moveTo>
                    <a:pt x="0" y="0"/>
                  </a:moveTo>
                  <a:cubicBezTo>
                    <a:pt x="359884" y="56920"/>
                    <a:pt x="719768" y="113841"/>
                    <a:pt x="1083325" y="113841"/>
                  </a:cubicBezTo>
                  <a:cubicBezTo>
                    <a:pt x="1446882" y="113841"/>
                    <a:pt x="1814111" y="56920"/>
                    <a:pt x="2181340" y="0"/>
                  </a:cubicBezTo>
                </a:path>
              </a:pathLst>
            </a:custGeom>
            <a:noFill/>
            <a:ln w="28575" cap="flat" cmpd="sng" algn="ctr">
              <a:solidFill>
                <a:srgbClr val="0000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 flipV="1">
            <a:off x="7693572" y="3736428"/>
            <a:ext cx="0" cy="220717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7703370" y="6019039"/>
            <a:ext cx="0" cy="68241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27101" y="6055512"/>
            <a:ext cx="4864146" cy="6459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5291247" y="6701449"/>
            <a:ext cx="2412123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657852" y="6088702"/>
            <a:ext cx="633395" cy="61274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115"/>
          <p:cNvSpPr>
            <a:spLocks noChangeArrowheads="1"/>
          </p:cNvSpPr>
          <p:nvPr/>
        </p:nvSpPr>
        <p:spPr bwMode="auto">
          <a:xfrm>
            <a:off x="379804" y="3431219"/>
            <a:ext cx="7941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&lt;&lt; 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i="1" baseline="-25000" dirty="0" smtClean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sz="1400" i="1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3" name="Rectangle 115"/>
          <p:cNvSpPr>
            <a:spLocks noChangeArrowheads="1"/>
          </p:cNvSpPr>
          <p:nvPr/>
        </p:nvSpPr>
        <p:spPr bwMode="auto">
          <a:xfrm>
            <a:off x="1836001" y="3433847"/>
            <a:ext cx="7941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&lt; 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i="1" baseline="-25000" dirty="0" smtClean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sz="1400" i="1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" name="Rectangle 115"/>
          <p:cNvSpPr>
            <a:spLocks noChangeArrowheads="1"/>
          </p:cNvSpPr>
          <p:nvPr/>
        </p:nvSpPr>
        <p:spPr bwMode="auto">
          <a:xfrm>
            <a:off x="3263578" y="3420227"/>
            <a:ext cx="7941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&gt; 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i="1" baseline="-25000" dirty="0" smtClean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sz="1400" i="1" baseline="-25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Temporal coherence of atom laser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5" name="Rectangle 115"/>
          <p:cNvSpPr>
            <a:spLocks noChangeArrowheads="1"/>
          </p:cNvSpPr>
          <p:nvPr/>
        </p:nvSpPr>
        <p:spPr bwMode="auto">
          <a:xfrm>
            <a:off x="5422899" y="894171"/>
            <a:ext cx="328141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Esslinger group, PRL 87, 16040 (2001)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9" y="1417392"/>
            <a:ext cx="2639218" cy="1475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044" y="4195186"/>
            <a:ext cx="2590562" cy="2578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859" y="3719276"/>
            <a:ext cx="3230278" cy="2503532"/>
          </a:xfrm>
          <a:prstGeom prst="rect">
            <a:avLst/>
          </a:prstGeom>
        </p:spPr>
      </p:pic>
      <p:sp>
        <p:nvSpPr>
          <p:cNvPr id="9" name="Rectangle 115"/>
          <p:cNvSpPr>
            <a:spLocks noChangeArrowheads="1"/>
          </p:cNvSpPr>
          <p:nvPr/>
        </p:nvSpPr>
        <p:spPr bwMode="auto">
          <a:xfrm>
            <a:off x="363380" y="894171"/>
            <a:ext cx="34467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Atom laser reflecting on mirror:</a:t>
            </a:r>
          </a:p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   in and outgoing wave packets interfere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115"/>
          <p:cNvSpPr>
            <a:spLocks noChangeArrowheads="1"/>
          </p:cNvSpPr>
          <p:nvPr/>
        </p:nvSpPr>
        <p:spPr bwMode="auto">
          <a:xfrm>
            <a:off x="363380" y="3299481"/>
            <a:ext cx="489909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Fringes have spacing of 150</a:t>
            </a:r>
            <a:r>
              <a:rPr lang="en-GB" sz="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nm        too small to be imaged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115"/>
          <p:cNvSpPr>
            <a:spLocks noChangeArrowheads="1"/>
          </p:cNvSpPr>
          <p:nvPr/>
        </p:nvSpPr>
        <p:spPr bwMode="auto">
          <a:xfrm>
            <a:off x="363380" y="3633809"/>
            <a:ext cx="4837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Perform spectroscopy</a:t>
            </a:r>
          </a:p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    exploit variation in </a:t>
            </a:r>
            <a:r>
              <a:rPr lang="en-GB" sz="1400" dirty="0" err="1" smtClean="0">
                <a:solidFill>
                  <a:srgbClr val="000000"/>
                </a:solidFill>
                <a:latin typeface="Arial" pitchFamily="34" charset="0"/>
              </a:rPr>
              <a:t>wavefunction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overlap 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034950" y="3453369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3" name="Rectangle 115"/>
          <p:cNvSpPr>
            <a:spLocks noChangeArrowheads="1"/>
          </p:cNvSpPr>
          <p:nvPr/>
        </p:nvSpPr>
        <p:spPr bwMode="auto">
          <a:xfrm>
            <a:off x="5433468" y="1218103"/>
            <a:ext cx="3722429" cy="25237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600" dirty="0" smtClean="0">
                <a:solidFill>
                  <a:srgbClr val="0070C0"/>
                </a:solidFill>
                <a:latin typeface="Arial" pitchFamily="34" charset="0"/>
              </a:rPr>
              <a:t>Measurement procedure</a:t>
            </a:r>
          </a:p>
          <a:p>
            <a:pPr marL="342900" indent="-342900" algn="l">
              <a:buAutoNum type="arabicParenR"/>
            </a:pP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Prepare atom laser in F=2, m</a:t>
            </a:r>
            <a:r>
              <a:rPr lang="en-GB" sz="1600" baseline="-25000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=1</a:t>
            </a:r>
          </a:p>
          <a:p>
            <a:pPr marL="342900" indent="-342900" algn="l">
              <a:buAutoNum type="arabicParenR"/>
            </a:pP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Reflect laser on magnetic mirror</a:t>
            </a:r>
          </a:p>
          <a:p>
            <a:pPr marL="342900" indent="-342900" algn="l">
              <a:buAutoNum type="arabicParenR"/>
            </a:pP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Couple atoms to F=2, m</a:t>
            </a:r>
            <a:r>
              <a:rPr lang="en-GB" sz="1600" baseline="-25000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=2 states </a:t>
            </a:r>
          </a:p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      with various turning points, </a:t>
            </a:r>
          </a:p>
          <a:p>
            <a:pPr algn="l"/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     determined by rf. Transfer probability </a:t>
            </a:r>
          </a:p>
          <a:p>
            <a:pPr algn="l"/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     given by overlap integral.</a:t>
            </a:r>
          </a:p>
          <a:p>
            <a:pPr marL="342900" indent="-342900" algn="l">
              <a:buAutoNum type="arabicParenR" startAt="4"/>
            </a:pP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Separate m</a:t>
            </a:r>
            <a:r>
              <a:rPr lang="en-GB" sz="1600" baseline="-25000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=1 and m</a:t>
            </a:r>
            <a:r>
              <a:rPr lang="en-GB" sz="1600" baseline="-25000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=2 by letting </a:t>
            </a:r>
          </a:p>
          <a:p>
            <a:pPr algn="l"/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      them oscillate in their different potentials</a:t>
            </a:r>
          </a:p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5)    Detect atoms, count 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en-GB" sz="1600" baseline="-25000" dirty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</a:rPr>
              <a:t>=1 and 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en-GB" sz="1600" baseline="-25000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=2 </a:t>
            </a:r>
          </a:p>
          <a:p>
            <a:pPr algn="l"/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</a:rPr>
              <a:t>     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Rectangle 115"/>
          <p:cNvSpPr>
            <a:spLocks noChangeArrowheads="1"/>
          </p:cNvSpPr>
          <p:nvPr/>
        </p:nvSpPr>
        <p:spPr bwMode="auto">
          <a:xfrm>
            <a:off x="6165985" y="6365261"/>
            <a:ext cx="250902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atom laser linewidth ~700</a:t>
            </a:r>
            <a:r>
              <a:rPr lang="en-GB" sz="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Hz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5933826" y="6529008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8" name="Rectangle 115"/>
          <p:cNvSpPr>
            <a:spLocks noChangeArrowheads="1"/>
          </p:cNvSpPr>
          <p:nvPr/>
        </p:nvSpPr>
        <p:spPr bwMode="auto">
          <a:xfrm>
            <a:off x="363380" y="2788132"/>
            <a:ext cx="416171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Fringes would smear out if no temporal coherence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66466" y="3177171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20" name="Rectangle 115"/>
          <p:cNvSpPr>
            <a:spLocks noChangeArrowheads="1"/>
          </p:cNvSpPr>
          <p:nvPr/>
        </p:nvSpPr>
        <p:spPr bwMode="auto">
          <a:xfrm>
            <a:off x="628466" y="3023283"/>
            <a:ext cx="329609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</a:rPr>
              <a:t>measure fringes to measure coherence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7"/>
          <a:stretch/>
        </p:blipFill>
        <p:spPr>
          <a:xfrm>
            <a:off x="3426264" y="4195186"/>
            <a:ext cx="1415677" cy="25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6" grpId="0"/>
      <p:bldP spid="18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13" y="1647825"/>
            <a:ext cx="8751887" cy="35528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0761" y="991373"/>
            <a:ext cx="721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latin typeface="+mj-lt"/>
              </a:rPr>
              <a:t>1D </a:t>
            </a:r>
            <a:r>
              <a:rPr lang="de-AT" dirty="0" err="1" smtClean="0">
                <a:latin typeface="+mj-lt"/>
              </a:rPr>
              <a:t>atomic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beams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with</a:t>
            </a:r>
            <a:r>
              <a:rPr lang="de-AT" dirty="0" smtClean="0">
                <a:latin typeface="+mj-lt"/>
              </a:rPr>
              <a:t> same </a:t>
            </a:r>
            <a:r>
              <a:rPr lang="de-AT" dirty="0" err="1" smtClean="0">
                <a:latin typeface="+mj-lt"/>
              </a:rPr>
              <a:t>density</a:t>
            </a:r>
            <a:r>
              <a:rPr lang="de-AT" dirty="0" smtClean="0">
                <a:latin typeface="+mj-lt"/>
              </a:rPr>
              <a:t>, but different </a:t>
            </a:r>
            <a:r>
              <a:rPr lang="de-AT" dirty="0" err="1" smtClean="0">
                <a:latin typeface="+mj-lt"/>
              </a:rPr>
              <a:t>spatial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correlations</a:t>
            </a:r>
            <a:r>
              <a:rPr lang="de-AT" dirty="0" smtClean="0">
                <a:latin typeface="+mj-lt"/>
              </a:rPr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6044" y="3671588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0000FF"/>
                </a:solidFill>
                <a:latin typeface="+mj-lt"/>
              </a:rPr>
              <a:t>uncorrelated</a:t>
            </a:r>
            <a:endParaRPr lang="de-AT" sz="2400" b="1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8337" y="219075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FF0000"/>
                </a:solidFill>
                <a:latin typeface="+mj-lt"/>
              </a:rPr>
              <a:t>Bunching</a:t>
            </a:r>
            <a:endParaRPr lang="de-AT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8337" y="5076825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00B050"/>
                </a:solidFill>
                <a:latin typeface="+mj-lt"/>
              </a:rPr>
              <a:t>Antibunching</a:t>
            </a:r>
            <a:endParaRPr lang="de-AT" sz="2400" b="1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8337" y="5884901"/>
            <a:ext cx="703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 smtClean="0">
                <a:latin typeface="+mj-lt"/>
              </a:rPr>
              <a:t>Correlations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contain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interesting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information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about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quantum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system</a:t>
            </a:r>
            <a:r>
              <a:rPr lang="de-AT" dirty="0" smtClean="0">
                <a:latin typeface="+mj-lt"/>
              </a:rPr>
              <a:t>.</a:t>
            </a:r>
          </a:p>
          <a:p>
            <a:pPr algn="l"/>
            <a:r>
              <a:rPr lang="de-AT" dirty="0" err="1" smtClean="0">
                <a:latin typeface="+mj-lt"/>
              </a:rPr>
              <a:t>They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can</a:t>
            </a:r>
            <a:r>
              <a:rPr lang="de-AT" dirty="0" smtClean="0">
                <a:latin typeface="+mj-lt"/>
              </a:rPr>
              <a:t> e.g. </a:t>
            </a:r>
            <a:r>
              <a:rPr lang="de-AT" dirty="0" err="1" smtClean="0">
                <a:latin typeface="+mj-lt"/>
              </a:rPr>
              <a:t>be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used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to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distinguish</a:t>
            </a:r>
            <a:r>
              <a:rPr lang="de-AT" dirty="0" smtClean="0">
                <a:latin typeface="+mj-lt"/>
              </a:rPr>
              <a:t> different </a:t>
            </a:r>
            <a:r>
              <a:rPr lang="de-AT" dirty="0" err="1" smtClean="0">
                <a:latin typeface="+mj-lt"/>
              </a:rPr>
              <a:t>quantum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phases</a:t>
            </a:r>
            <a:r>
              <a:rPr lang="de-AT" dirty="0" smtClean="0">
                <a:latin typeface="+mj-lt"/>
              </a:rPr>
              <a:t>.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Spatial correlations</a:t>
            </a:r>
            <a:endParaRPr lang="de-DE" i="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Correlation function of atom laser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" y="1207054"/>
            <a:ext cx="4823609" cy="3601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41" y="3878324"/>
            <a:ext cx="3859400" cy="3015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29" y="1130174"/>
            <a:ext cx="3617800" cy="2403649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 bwMode="auto">
          <a:xfrm rot="10800000">
            <a:off x="6919012" y="3539904"/>
            <a:ext cx="178904" cy="338419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feld 3"/>
          <p:cNvSpPr txBox="1"/>
          <p:nvPr/>
        </p:nvSpPr>
        <p:spPr>
          <a:xfrm>
            <a:off x="250761" y="771885"/>
            <a:ext cx="3380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latin typeface="+mj-lt"/>
              </a:rPr>
              <a:t>Esslinger group, PRL 95, 090404 (2005)</a:t>
            </a:r>
          </a:p>
        </p:txBody>
      </p:sp>
      <p:sp>
        <p:nvSpPr>
          <p:cNvPr id="8" name="Textfeld 3"/>
          <p:cNvSpPr txBox="1"/>
          <p:nvPr/>
        </p:nvSpPr>
        <p:spPr>
          <a:xfrm>
            <a:off x="5560287" y="705922"/>
            <a:ext cx="30752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1200" dirty="0" smtClean="0">
                <a:latin typeface="+mj-lt"/>
              </a:rPr>
              <a:t>g</a:t>
            </a:r>
            <a:r>
              <a:rPr lang="de-AT" sz="1400" baseline="30000" dirty="0" smtClean="0">
                <a:latin typeface="+mj-lt"/>
              </a:rPr>
              <a:t>(2)</a:t>
            </a:r>
            <a:r>
              <a:rPr lang="de-AT" sz="1200" dirty="0" smtClean="0">
                <a:latin typeface="+mj-lt"/>
              </a:rPr>
              <a:t>(</a:t>
            </a:r>
            <a:r>
              <a:rPr lang="de-AT" sz="1200" dirty="0">
                <a:latin typeface="Symbol" panose="05050102010706020507" pitchFamily="18" charset="2"/>
              </a:rPr>
              <a:t>t</a:t>
            </a:r>
            <a:r>
              <a:rPr lang="de-AT" sz="1200" dirty="0" smtClean="0">
                <a:latin typeface="+mj-lt"/>
              </a:rPr>
              <a:t>) = </a:t>
            </a:r>
            <a:r>
              <a:rPr lang="de-AT" sz="1200" dirty="0" err="1" smtClean="0">
                <a:latin typeface="+mj-lt"/>
              </a:rPr>
              <a:t>likelyhood</a:t>
            </a:r>
            <a:r>
              <a:rPr lang="de-AT" sz="1200" dirty="0" smtClean="0">
                <a:latin typeface="+mj-lt"/>
              </a:rPr>
              <a:t> </a:t>
            </a:r>
            <a:r>
              <a:rPr lang="de-AT" sz="1200" dirty="0" err="1" smtClean="0">
                <a:latin typeface="+mj-lt"/>
              </a:rPr>
              <a:t>to</a:t>
            </a:r>
            <a:r>
              <a:rPr lang="de-AT" sz="1200" dirty="0" smtClean="0">
                <a:latin typeface="+mj-lt"/>
              </a:rPr>
              <a:t> </a:t>
            </a:r>
            <a:r>
              <a:rPr lang="de-AT" sz="1200" dirty="0" err="1" smtClean="0">
                <a:latin typeface="+mj-lt"/>
              </a:rPr>
              <a:t>detect</a:t>
            </a:r>
            <a:r>
              <a:rPr lang="de-AT" sz="1200" dirty="0" smtClean="0">
                <a:latin typeface="+mj-lt"/>
              </a:rPr>
              <a:t> a 2</a:t>
            </a:r>
            <a:r>
              <a:rPr lang="de-AT" sz="1400" baseline="30000" dirty="0" smtClean="0">
                <a:latin typeface="+mj-lt"/>
              </a:rPr>
              <a:t>nd</a:t>
            </a:r>
            <a:r>
              <a:rPr lang="de-AT" sz="1200" dirty="0" smtClean="0">
                <a:latin typeface="+mj-lt"/>
              </a:rPr>
              <a:t> </a:t>
            </a:r>
            <a:r>
              <a:rPr lang="de-AT" sz="1200" dirty="0" err="1" smtClean="0">
                <a:latin typeface="+mj-lt"/>
              </a:rPr>
              <a:t>photon</a:t>
            </a:r>
            <a:r>
              <a:rPr lang="de-AT" sz="1200" dirty="0" smtClean="0">
                <a:latin typeface="+mj-lt"/>
              </a:rPr>
              <a:t>  a time </a:t>
            </a:r>
            <a:r>
              <a:rPr lang="de-AT" sz="1400" dirty="0" smtClean="0">
                <a:latin typeface="Symbol" panose="05050102010706020507" pitchFamily="18" charset="2"/>
              </a:rPr>
              <a:t>t</a:t>
            </a:r>
            <a:r>
              <a:rPr lang="de-AT" sz="1200" dirty="0" smtClean="0">
                <a:latin typeface="+mj-lt"/>
              </a:rPr>
              <a:t> after </a:t>
            </a:r>
            <a:r>
              <a:rPr lang="de-AT" sz="1200" dirty="0" err="1" smtClean="0">
                <a:latin typeface="+mj-lt"/>
              </a:rPr>
              <a:t>having</a:t>
            </a:r>
            <a:r>
              <a:rPr lang="de-AT" sz="1200" dirty="0" smtClean="0">
                <a:latin typeface="+mj-lt"/>
              </a:rPr>
              <a:t> </a:t>
            </a:r>
            <a:r>
              <a:rPr lang="de-AT" sz="1200" dirty="0" err="1" smtClean="0">
                <a:latin typeface="+mj-lt"/>
              </a:rPr>
              <a:t>detected</a:t>
            </a:r>
            <a:r>
              <a:rPr lang="de-AT" sz="1200" dirty="0" smtClean="0">
                <a:latin typeface="+mj-lt"/>
              </a:rPr>
              <a:t> a 1</a:t>
            </a:r>
            <a:r>
              <a:rPr lang="de-AT" sz="1400" baseline="30000" dirty="0" smtClean="0">
                <a:latin typeface="+mj-lt"/>
              </a:rPr>
              <a:t>st</a:t>
            </a:r>
            <a:r>
              <a:rPr lang="de-AT" sz="1200" dirty="0" smtClean="0">
                <a:latin typeface="+mj-lt"/>
              </a:rPr>
              <a:t> </a:t>
            </a:r>
            <a:r>
              <a:rPr lang="de-AT" sz="1200" dirty="0" err="1" smtClean="0">
                <a:latin typeface="+mj-lt"/>
              </a:rPr>
              <a:t>photon</a:t>
            </a:r>
            <a:endParaRPr lang="de-AT" sz="1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859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Correlation function of “thermal” beam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" y="1207054"/>
            <a:ext cx="4823609" cy="3601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41" y="3878324"/>
            <a:ext cx="3859400" cy="3015156"/>
          </a:xfrm>
          <a:prstGeom prst="rect">
            <a:avLst/>
          </a:prstGeom>
        </p:spPr>
      </p:pic>
      <p:sp>
        <p:nvSpPr>
          <p:cNvPr id="8" name="Textfeld 3"/>
          <p:cNvSpPr txBox="1"/>
          <p:nvPr/>
        </p:nvSpPr>
        <p:spPr>
          <a:xfrm>
            <a:off x="250761" y="658599"/>
            <a:ext cx="701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>
                <a:latin typeface="+mj-lt"/>
              </a:rPr>
              <a:t>Use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noisy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radiofrequency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for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outcoupling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to</a:t>
            </a:r>
            <a:r>
              <a:rPr lang="de-AT" dirty="0" smtClean="0">
                <a:latin typeface="+mj-lt"/>
              </a:rPr>
              <a:t> </a:t>
            </a:r>
            <a:r>
              <a:rPr lang="de-AT" dirty="0" err="1" smtClean="0">
                <a:latin typeface="+mj-lt"/>
              </a:rPr>
              <a:t>simulate</a:t>
            </a:r>
            <a:r>
              <a:rPr lang="de-AT" dirty="0" smtClean="0">
                <a:latin typeface="+mj-lt"/>
              </a:rPr>
              <a:t> thermal beam.</a:t>
            </a:r>
          </a:p>
        </p:txBody>
      </p:sp>
      <p:sp>
        <p:nvSpPr>
          <p:cNvPr id="9" name="Down Arrow 8"/>
          <p:cNvSpPr/>
          <p:nvPr/>
        </p:nvSpPr>
        <p:spPr bwMode="auto">
          <a:xfrm rot="10800000">
            <a:off x="6919012" y="3539904"/>
            <a:ext cx="178904" cy="338419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80" y="1204446"/>
            <a:ext cx="3395697" cy="22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7"/>
          <p:cNvSpPr/>
          <p:nvPr/>
        </p:nvSpPr>
        <p:spPr>
          <a:xfrm>
            <a:off x="347172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5895" y="4309205"/>
            <a:ext cx="3493311" cy="19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725023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7" name="Abgerundetes Rechteck 17"/>
          <p:cNvSpPr/>
          <p:nvPr/>
        </p:nvSpPr>
        <p:spPr>
          <a:xfrm>
            <a:off x="4725023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46" name="Abgerundetes Rechteck 17"/>
          <p:cNvSpPr/>
          <p:nvPr/>
        </p:nvSpPr>
        <p:spPr>
          <a:xfrm>
            <a:off x="347172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-1" y="-8072"/>
            <a:ext cx="9144001" cy="642938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AT" sz="4000" i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Overview</a:t>
            </a:r>
            <a:endParaRPr lang="de-DE" sz="4000" i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530166" y="758600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What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Why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024094" y="4329019"/>
            <a:ext cx="3411897" cy="1890092"/>
            <a:chOff x="3592907" y="1538014"/>
            <a:chExt cx="3939707" cy="21791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t="17203" b="16378"/>
            <a:stretch/>
          </p:blipFill>
          <p:spPr>
            <a:xfrm>
              <a:off x="3592907" y="1538014"/>
              <a:ext cx="3921057" cy="217910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" name="Titel 1"/>
          <p:cNvSpPr txBox="1">
            <a:spLocks/>
          </p:cNvSpPr>
          <p:nvPr/>
        </p:nvSpPr>
        <p:spPr>
          <a:xfrm>
            <a:off x="5533659" y="766536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Pulsed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422885" y="3790773"/>
            <a:ext cx="3915103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Experiments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5186817" y="3790773"/>
            <a:ext cx="3586694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892234" y="1290420"/>
            <a:ext cx="3725502" cy="1973042"/>
            <a:chOff x="2514039" y="1213944"/>
            <a:chExt cx="4186307" cy="221708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514039" y="1213944"/>
              <a:ext cx="4186307" cy="22170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666846" y="1270738"/>
              <a:ext cx="3893642" cy="2079473"/>
              <a:chOff x="406594" y="3674030"/>
              <a:chExt cx="3816571" cy="20383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55463" y="3674030"/>
                <a:ext cx="671574" cy="2033086"/>
              </a:xfrm>
              <a:prstGeom prst="rect">
                <a:avLst/>
              </a:prstGeom>
            </p:spPr>
          </p:pic>
          <p:pic>
            <p:nvPicPr>
              <p:cNvPr id="33" name="Content Placeholder 18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3" b="1186"/>
              <a:stretch/>
            </p:blipFill>
            <p:spPr>
              <a:xfrm>
                <a:off x="40659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6"/>
              <a:stretch/>
            </p:blipFill>
            <p:spPr>
              <a:xfrm>
                <a:off x="332603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777" y="3695124"/>
                <a:ext cx="895518" cy="2017217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0166" y="1556153"/>
            <a:ext cx="3692145" cy="1342442"/>
            <a:chOff x="448903" y="1536338"/>
            <a:chExt cx="3824570" cy="1390591"/>
          </a:xfrm>
        </p:grpSpPr>
        <p:sp>
          <p:nvSpPr>
            <p:cNvPr id="36" name="Rectangle 35"/>
            <p:cNvSpPr/>
            <p:nvPr/>
          </p:nvSpPr>
          <p:spPr>
            <a:xfrm>
              <a:off x="448903" y="1536338"/>
              <a:ext cx="3824570" cy="139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 sz="1600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r="2294"/>
            <a:stretch/>
          </p:blipFill>
          <p:spPr>
            <a:xfrm>
              <a:off x="552762" y="1686233"/>
              <a:ext cx="3593432" cy="112907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652883" y="1936747"/>
              <a:ext cx="912332" cy="216000"/>
              <a:chOff x="2674432" y="2212338"/>
              <a:chExt cx="912332" cy="216000"/>
            </a:xfrm>
          </p:grpSpPr>
          <p:cxnSp>
            <p:nvCxnSpPr>
              <p:cNvPr id="42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231953" y="2234815"/>
              <a:ext cx="912332" cy="216000"/>
              <a:chOff x="2674432" y="2212338"/>
              <a:chExt cx="912332" cy="216000"/>
            </a:xfrm>
          </p:grpSpPr>
          <p:cxnSp>
            <p:nvCxnSpPr>
              <p:cNvPr id="45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215075" y="2390234"/>
              <a:ext cx="912332" cy="216000"/>
              <a:chOff x="2674432" y="2212338"/>
              <a:chExt cx="912332" cy="216000"/>
            </a:xfrm>
          </p:grpSpPr>
          <p:cxnSp>
            <p:nvCxnSpPr>
              <p:cNvPr id="50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985489" y="2046396"/>
              <a:ext cx="912332" cy="216000"/>
              <a:chOff x="2674432" y="2212338"/>
              <a:chExt cx="912332" cy="216000"/>
            </a:xfrm>
          </p:grpSpPr>
          <p:cxnSp>
            <p:nvCxnSpPr>
              <p:cNvPr id="53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5976" r="12376" b="3848"/>
          <a:stretch/>
        </p:blipFill>
        <p:spPr>
          <a:xfrm>
            <a:off x="733067" y="4428321"/>
            <a:ext cx="3208283" cy="1679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1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ihandform 574"/>
          <p:cNvSpPr/>
          <p:nvPr/>
        </p:nvSpPr>
        <p:spPr bwMode="auto">
          <a:xfrm>
            <a:off x="5469216" y="1657022"/>
            <a:ext cx="1029589" cy="1742420"/>
          </a:xfrm>
          <a:custGeom>
            <a:avLst/>
            <a:gdLst>
              <a:gd name="connsiteX0" fmla="*/ 0 w 3956703"/>
              <a:gd name="connsiteY0" fmla="*/ 0 h 3630071"/>
              <a:gd name="connsiteX1" fmla="*/ 333286 w 3956703"/>
              <a:gd name="connsiteY1" fmla="*/ 1136591 h 3630071"/>
              <a:gd name="connsiteX2" fmla="*/ 794759 w 3956703"/>
              <a:gd name="connsiteY2" fmla="*/ 2324456 h 3630071"/>
              <a:gd name="connsiteX3" fmla="*/ 1273323 w 3956703"/>
              <a:gd name="connsiteY3" fmla="*/ 3170490 h 3630071"/>
              <a:gd name="connsiteX4" fmla="*/ 1598063 w 3956703"/>
              <a:gd name="connsiteY4" fmla="*/ 3495230 h 3630071"/>
              <a:gd name="connsiteX5" fmla="*/ 1803162 w 3956703"/>
              <a:gd name="connsiteY5" fmla="*/ 3606325 h 3630071"/>
              <a:gd name="connsiteX6" fmla="*/ 1999716 w 3956703"/>
              <a:gd name="connsiteY6" fmla="*/ 3623417 h 3630071"/>
              <a:gd name="connsiteX7" fmla="*/ 2367185 w 3956703"/>
              <a:gd name="connsiteY7" fmla="*/ 3520867 h 3630071"/>
              <a:gd name="connsiteX8" fmla="*/ 2649196 w 3956703"/>
              <a:gd name="connsiteY8" fmla="*/ 3213219 h 3630071"/>
              <a:gd name="connsiteX9" fmla="*/ 2999574 w 3956703"/>
              <a:gd name="connsiteY9" fmla="*/ 2666288 h 3630071"/>
              <a:gd name="connsiteX10" fmla="*/ 3392680 w 3956703"/>
              <a:gd name="connsiteY10" fmla="*/ 1768980 h 3630071"/>
              <a:gd name="connsiteX11" fmla="*/ 3666145 w 3956703"/>
              <a:gd name="connsiteY11" fmla="*/ 974221 h 3630071"/>
              <a:gd name="connsiteX12" fmla="*/ 3956703 w 3956703"/>
              <a:gd name="connsiteY12" fmla="*/ 8546 h 3630071"/>
              <a:gd name="connsiteX0" fmla="*/ 0 w 3956703"/>
              <a:gd name="connsiteY0" fmla="*/ 0 h 3630071"/>
              <a:gd name="connsiteX1" fmla="*/ 333286 w 3956703"/>
              <a:gd name="connsiteY1" fmla="*/ 1136591 h 3630071"/>
              <a:gd name="connsiteX2" fmla="*/ 794759 w 3956703"/>
              <a:gd name="connsiteY2" fmla="*/ 2324456 h 3630071"/>
              <a:gd name="connsiteX3" fmla="*/ 1273323 w 3956703"/>
              <a:gd name="connsiteY3" fmla="*/ 3170490 h 3630071"/>
              <a:gd name="connsiteX4" fmla="*/ 1598063 w 3956703"/>
              <a:gd name="connsiteY4" fmla="*/ 3495230 h 3630071"/>
              <a:gd name="connsiteX5" fmla="*/ 1803162 w 3956703"/>
              <a:gd name="connsiteY5" fmla="*/ 3606325 h 3630071"/>
              <a:gd name="connsiteX6" fmla="*/ 1999716 w 3956703"/>
              <a:gd name="connsiteY6" fmla="*/ 3623417 h 3630071"/>
              <a:gd name="connsiteX7" fmla="*/ 2367185 w 3956703"/>
              <a:gd name="connsiteY7" fmla="*/ 3520867 h 3630071"/>
              <a:gd name="connsiteX8" fmla="*/ 2649196 w 3956703"/>
              <a:gd name="connsiteY8" fmla="*/ 3213219 h 3630071"/>
              <a:gd name="connsiteX9" fmla="*/ 2999574 w 3956703"/>
              <a:gd name="connsiteY9" fmla="*/ 2666288 h 3630071"/>
              <a:gd name="connsiteX10" fmla="*/ 3392680 w 3956703"/>
              <a:gd name="connsiteY10" fmla="*/ 1768980 h 3630071"/>
              <a:gd name="connsiteX11" fmla="*/ 3666145 w 3956703"/>
              <a:gd name="connsiteY11" fmla="*/ 974221 h 3630071"/>
              <a:gd name="connsiteX12" fmla="*/ 3956703 w 3956703"/>
              <a:gd name="connsiteY12" fmla="*/ 8546 h 363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6703" h="3630071">
                <a:moveTo>
                  <a:pt x="0" y="0"/>
                </a:moveTo>
                <a:cubicBezTo>
                  <a:pt x="100413" y="374591"/>
                  <a:pt x="200826" y="749182"/>
                  <a:pt x="333286" y="1136591"/>
                </a:cubicBezTo>
                <a:cubicBezTo>
                  <a:pt x="465746" y="1524000"/>
                  <a:pt x="638086" y="1985473"/>
                  <a:pt x="794759" y="2324456"/>
                </a:cubicBezTo>
                <a:cubicBezTo>
                  <a:pt x="951432" y="2663439"/>
                  <a:pt x="1139439" y="2975361"/>
                  <a:pt x="1273323" y="3170490"/>
                </a:cubicBezTo>
                <a:cubicBezTo>
                  <a:pt x="1407207" y="3365619"/>
                  <a:pt x="1509757" y="3422591"/>
                  <a:pt x="1598063" y="3495230"/>
                </a:cubicBezTo>
                <a:cubicBezTo>
                  <a:pt x="1686370" y="3567869"/>
                  <a:pt x="1736220" y="3584961"/>
                  <a:pt x="1803162" y="3606325"/>
                </a:cubicBezTo>
                <a:cubicBezTo>
                  <a:pt x="1870104" y="3627689"/>
                  <a:pt x="1905712" y="3637660"/>
                  <a:pt x="1999716" y="3623417"/>
                </a:cubicBezTo>
                <a:cubicBezTo>
                  <a:pt x="2093720" y="3609174"/>
                  <a:pt x="2227411" y="3614871"/>
                  <a:pt x="2367185" y="3520867"/>
                </a:cubicBezTo>
                <a:cubicBezTo>
                  <a:pt x="2506959" y="3426863"/>
                  <a:pt x="2543798" y="3355649"/>
                  <a:pt x="2649196" y="3213219"/>
                </a:cubicBezTo>
                <a:cubicBezTo>
                  <a:pt x="2754594" y="3070789"/>
                  <a:pt x="2875660" y="2906994"/>
                  <a:pt x="2999574" y="2666288"/>
                </a:cubicBezTo>
                <a:cubicBezTo>
                  <a:pt x="3123488" y="2425582"/>
                  <a:pt x="3281585" y="2050991"/>
                  <a:pt x="3392680" y="1768980"/>
                </a:cubicBezTo>
                <a:cubicBezTo>
                  <a:pt x="3503775" y="1486969"/>
                  <a:pt x="3572141" y="1267627"/>
                  <a:pt x="3666145" y="974221"/>
                </a:cubicBezTo>
                <a:cubicBezTo>
                  <a:pt x="3760149" y="680815"/>
                  <a:pt x="3858426" y="344680"/>
                  <a:pt x="3956703" y="8546"/>
                </a:cubicBezTo>
              </a:path>
            </a:pathLst>
          </a:custGeom>
          <a:noFill/>
          <a:ln w="571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Freihandform 575"/>
          <p:cNvSpPr/>
          <p:nvPr/>
        </p:nvSpPr>
        <p:spPr bwMode="auto">
          <a:xfrm>
            <a:off x="7031915" y="2383067"/>
            <a:ext cx="1029589" cy="1016375"/>
          </a:xfrm>
          <a:custGeom>
            <a:avLst/>
            <a:gdLst>
              <a:gd name="connsiteX0" fmla="*/ 0 w 3956703"/>
              <a:gd name="connsiteY0" fmla="*/ 0 h 3630071"/>
              <a:gd name="connsiteX1" fmla="*/ 333286 w 3956703"/>
              <a:gd name="connsiteY1" fmla="*/ 1136591 h 3630071"/>
              <a:gd name="connsiteX2" fmla="*/ 794759 w 3956703"/>
              <a:gd name="connsiteY2" fmla="*/ 2324456 h 3630071"/>
              <a:gd name="connsiteX3" fmla="*/ 1273323 w 3956703"/>
              <a:gd name="connsiteY3" fmla="*/ 3170490 h 3630071"/>
              <a:gd name="connsiteX4" fmla="*/ 1598063 w 3956703"/>
              <a:gd name="connsiteY4" fmla="*/ 3495230 h 3630071"/>
              <a:gd name="connsiteX5" fmla="*/ 1803162 w 3956703"/>
              <a:gd name="connsiteY5" fmla="*/ 3606325 h 3630071"/>
              <a:gd name="connsiteX6" fmla="*/ 1999716 w 3956703"/>
              <a:gd name="connsiteY6" fmla="*/ 3623417 h 3630071"/>
              <a:gd name="connsiteX7" fmla="*/ 2367185 w 3956703"/>
              <a:gd name="connsiteY7" fmla="*/ 3520867 h 3630071"/>
              <a:gd name="connsiteX8" fmla="*/ 2649196 w 3956703"/>
              <a:gd name="connsiteY8" fmla="*/ 3213219 h 3630071"/>
              <a:gd name="connsiteX9" fmla="*/ 2999574 w 3956703"/>
              <a:gd name="connsiteY9" fmla="*/ 2666288 h 3630071"/>
              <a:gd name="connsiteX10" fmla="*/ 3392680 w 3956703"/>
              <a:gd name="connsiteY10" fmla="*/ 1768980 h 3630071"/>
              <a:gd name="connsiteX11" fmla="*/ 3666145 w 3956703"/>
              <a:gd name="connsiteY11" fmla="*/ 974221 h 3630071"/>
              <a:gd name="connsiteX12" fmla="*/ 3956703 w 3956703"/>
              <a:gd name="connsiteY12" fmla="*/ 8546 h 3630071"/>
              <a:gd name="connsiteX0" fmla="*/ 0 w 3956703"/>
              <a:gd name="connsiteY0" fmla="*/ 0 h 3630071"/>
              <a:gd name="connsiteX1" fmla="*/ 333286 w 3956703"/>
              <a:gd name="connsiteY1" fmla="*/ 1136591 h 3630071"/>
              <a:gd name="connsiteX2" fmla="*/ 794759 w 3956703"/>
              <a:gd name="connsiteY2" fmla="*/ 2324456 h 3630071"/>
              <a:gd name="connsiteX3" fmla="*/ 1273323 w 3956703"/>
              <a:gd name="connsiteY3" fmla="*/ 3170490 h 3630071"/>
              <a:gd name="connsiteX4" fmla="*/ 1598063 w 3956703"/>
              <a:gd name="connsiteY4" fmla="*/ 3495230 h 3630071"/>
              <a:gd name="connsiteX5" fmla="*/ 1803162 w 3956703"/>
              <a:gd name="connsiteY5" fmla="*/ 3606325 h 3630071"/>
              <a:gd name="connsiteX6" fmla="*/ 1999716 w 3956703"/>
              <a:gd name="connsiteY6" fmla="*/ 3623417 h 3630071"/>
              <a:gd name="connsiteX7" fmla="*/ 2367185 w 3956703"/>
              <a:gd name="connsiteY7" fmla="*/ 3520867 h 3630071"/>
              <a:gd name="connsiteX8" fmla="*/ 2649196 w 3956703"/>
              <a:gd name="connsiteY8" fmla="*/ 3213219 h 3630071"/>
              <a:gd name="connsiteX9" fmla="*/ 2999574 w 3956703"/>
              <a:gd name="connsiteY9" fmla="*/ 2666288 h 3630071"/>
              <a:gd name="connsiteX10" fmla="*/ 3392680 w 3956703"/>
              <a:gd name="connsiteY10" fmla="*/ 1768980 h 3630071"/>
              <a:gd name="connsiteX11" fmla="*/ 3666145 w 3956703"/>
              <a:gd name="connsiteY11" fmla="*/ 974221 h 3630071"/>
              <a:gd name="connsiteX12" fmla="*/ 3956703 w 3956703"/>
              <a:gd name="connsiteY12" fmla="*/ 8546 h 363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6703" h="3630071">
                <a:moveTo>
                  <a:pt x="0" y="0"/>
                </a:moveTo>
                <a:cubicBezTo>
                  <a:pt x="100413" y="374591"/>
                  <a:pt x="200826" y="749182"/>
                  <a:pt x="333286" y="1136591"/>
                </a:cubicBezTo>
                <a:cubicBezTo>
                  <a:pt x="465746" y="1524000"/>
                  <a:pt x="638086" y="1985473"/>
                  <a:pt x="794759" y="2324456"/>
                </a:cubicBezTo>
                <a:cubicBezTo>
                  <a:pt x="951432" y="2663439"/>
                  <a:pt x="1139439" y="2975361"/>
                  <a:pt x="1273323" y="3170490"/>
                </a:cubicBezTo>
                <a:cubicBezTo>
                  <a:pt x="1407207" y="3365619"/>
                  <a:pt x="1509757" y="3422591"/>
                  <a:pt x="1598063" y="3495230"/>
                </a:cubicBezTo>
                <a:cubicBezTo>
                  <a:pt x="1686370" y="3567869"/>
                  <a:pt x="1736220" y="3584961"/>
                  <a:pt x="1803162" y="3606325"/>
                </a:cubicBezTo>
                <a:cubicBezTo>
                  <a:pt x="1870104" y="3627689"/>
                  <a:pt x="1905712" y="3637660"/>
                  <a:pt x="1999716" y="3623417"/>
                </a:cubicBezTo>
                <a:cubicBezTo>
                  <a:pt x="2093720" y="3609174"/>
                  <a:pt x="2227411" y="3614871"/>
                  <a:pt x="2367185" y="3520867"/>
                </a:cubicBezTo>
                <a:cubicBezTo>
                  <a:pt x="2506959" y="3426863"/>
                  <a:pt x="2543798" y="3355649"/>
                  <a:pt x="2649196" y="3213219"/>
                </a:cubicBezTo>
                <a:cubicBezTo>
                  <a:pt x="2754594" y="3070789"/>
                  <a:pt x="2875660" y="2906994"/>
                  <a:pt x="2999574" y="2666288"/>
                </a:cubicBezTo>
                <a:cubicBezTo>
                  <a:pt x="3123488" y="2425582"/>
                  <a:pt x="3281585" y="2050991"/>
                  <a:pt x="3392680" y="1768980"/>
                </a:cubicBezTo>
                <a:cubicBezTo>
                  <a:pt x="3503775" y="1486969"/>
                  <a:pt x="3572141" y="1267627"/>
                  <a:pt x="3666145" y="974221"/>
                </a:cubicBezTo>
                <a:cubicBezTo>
                  <a:pt x="3760149" y="680815"/>
                  <a:pt x="3858426" y="344680"/>
                  <a:pt x="3956703" y="8546"/>
                </a:cubicBezTo>
              </a:path>
            </a:pathLst>
          </a:custGeom>
          <a:noFill/>
          <a:ln w="571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Ellipse 577"/>
          <p:cNvSpPr/>
          <p:nvPr/>
        </p:nvSpPr>
        <p:spPr bwMode="auto">
          <a:xfrm>
            <a:off x="6143644" y="2460840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Ellipse 578"/>
          <p:cNvSpPr/>
          <p:nvPr/>
        </p:nvSpPr>
        <p:spPr bwMode="auto">
          <a:xfrm>
            <a:off x="5950170" y="3210977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1" name="Ellipse 579"/>
          <p:cNvSpPr/>
          <p:nvPr/>
        </p:nvSpPr>
        <p:spPr bwMode="auto">
          <a:xfrm>
            <a:off x="6046224" y="3100765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" name="Ellipse 580"/>
          <p:cNvSpPr/>
          <p:nvPr/>
        </p:nvSpPr>
        <p:spPr bwMode="auto">
          <a:xfrm>
            <a:off x="5879758" y="3182079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" name="Ellipse 581"/>
          <p:cNvSpPr/>
          <p:nvPr/>
        </p:nvSpPr>
        <p:spPr bwMode="auto">
          <a:xfrm>
            <a:off x="5955639" y="2999678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" name="Ellipse 582"/>
          <p:cNvSpPr/>
          <p:nvPr/>
        </p:nvSpPr>
        <p:spPr bwMode="auto">
          <a:xfrm>
            <a:off x="6075963" y="2933068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Ellipse 583"/>
          <p:cNvSpPr/>
          <p:nvPr/>
        </p:nvSpPr>
        <p:spPr bwMode="auto">
          <a:xfrm>
            <a:off x="5835660" y="2965982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" name="Ellipse 584"/>
          <p:cNvSpPr/>
          <p:nvPr/>
        </p:nvSpPr>
        <p:spPr bwMode="auto">
          <a:xfrm>
            <a:off x="5929323" y="2815385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" name="Ellipse 585"/>
          <p:cNvSpPr/>
          <p:nvPr/>
        </p:nvSpPr>
        <p:spPr bwMode="auto">
          <a:xfrm>
            <a:off x="5747125" y="2815385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" name="Ellipse 586"/>
          <p:cNvSpPr/>
          <p:nvPr/>
        </p:nvSpPr>
        <p:spPr bwMode="auto">
          <a:xfrm>
            <a:off x="6115963" y="2735290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Ellipse 587"/>
          <p:cNvSpPr/>
          <p:nvPr/>
        </p:nvSpPr>
        <p:spPr bwMode="auto">
          <a:xfrm>
            <a:off x="5648345" y="2427144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Ellipse 588"/>
          <p:cNvSpPr/>
          <p:nvPr/>
        </p:nvSpPr>
        <p:spPr bwMode="auto">
          <a:xfrm>
            <a:off x="5962477" y="2264111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Ellipse 589"/>
          <p:cNvSpPr/>
          <p:nvPr/>
        </p:nvSpPr>
        <p:spPr bwMode="auto">
          <a:xfrm>
            <a:off x="6244828" y="2230415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" name="Ellipse 590"/>
          <p:cNvSpPr/>
          <p:nvPr/>
        </p:nvSpPr>
        <p:spPr bwMode="auto">
          <a:xfrm>
            <a:off x="5828491" y="2103644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" name="Ellipse 591"/>
          <p:cNvSpPr/>
          <p:nvPr/>
        </p:nvSpPr>
        <p:spPr bwMode="auto">
          <a:xfrm>
            <a:off x="5839767" y="1779100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" name="Ellipse 592"/>
          <p:cNvSpPr/>
          <p:nvPr/>
        </p:nvSpPr>
        <p:spPr bwMode="auto">
          <a:xfrm>
            <a:off x="5645603" y="1914614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" name="Ellipse 593"/>
          <p:cNvSpPr/>
          <p:nvPr/>
        </p:nvSpPr>
        <p:spPr bwMode="auto">
          <a:xfrm>
            <a:off x="5948464" y="2485586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Ellipse 594"/>
          <p:cNvSpPr/>
          <p:nvPr/>
        </p:nvSpPr>
        <p:spPr bwMode="auto">
          <a:xfrm>
            <a:off x="6103995" y="2653784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7" name="Ellipse 595"/>
          <p:cNvSpPr/>
          <p:nvPr/>
        </p:nvSpPr>
        <p:spPr bwMode="auto">
          <a:xfrm>
            <a:off x="5741663" y="2587260"/>
            <a:ext cx="67681" cy="6739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8" name="Freihandform 596"/>
          <p:cNvSpPr/>
          <p:nvPr/>
        </p:nvSpPr>
        <p:spPr bwMode="auto">
          <a:xfrm>
            <a:off x="5891716" y="1981070"/>
            <a:ext cx="328156" cy="114860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Freihandform 597"/>
          <p:cNvSpPr/>
          <p:nvPr/>
        </p:nvSpPr>
        <p:spPr bwMode="auto">
          <a:xfrm>
            <a:off x="5929323" y="1566909"/>
            <a:ext cx="545559" cy="347705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0" name="Ellipse 598"/>
          <p:cNvSpPr/>
          <p:nvPr/>
        </p:nvSpPr>
        <p:spPr bwMode="auto">
          <a:xfrm>
            <a:off x="7738820" y="2736269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Ellipse 599"/>
          <p:cNvSpPr/>
          <p:nvPr/>
        </p:nvSpPr>
        <p:spPr bwMode="auto">
          <a:xfrm>
            <a:off x="7525175" y="3305187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2" name="Ellipse 600"/>
          <p:cNvSpPr/>
          <p:nvPr/>
        </p:nvSpPr>
        <p:spPr bwMode="auto">
          <a:xfrm>
            <a:off x="7598326" y="3244672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3" name="Ellipse 601"/>
          <p:cNvSpPr/>
          <p:nvPr/>
        </p:nvSpPr>
        <p:spPr bwMode="auto">
          <a:xfrm>
            <a:off x="7454763" y="3276289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4" name="Ellipse 602"/>
          <p:cNvSpPr/>
          <p:nvPr/>
        </p:nvSpPr>
        <p:spPr bwMode="auto">
          <a:xfrm>
            <a:off x="7408980" y="2427144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Ellipse 603"/>
          <p:cNvSpPr/>
          <p:nvPr/>
        </p:nvSpPr>
        <p:spPr bwMode="auto">
          <a:xfrm>
            <a:off x="7671139" y="3114156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6" name="Ellipse 604"/>
          <p:cNvSpPr/>
          <p:nvPr/>
        </p:nvSpPr>
        <p:spPr bwMode="auto">
          <a:xfrm>
            <a:off x="7436647" y="3168156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7" name="Ellipse 605"/>
          <p:cNvSpPr/>
          <p:nvPr/>
        </p:nvSpPr>
        <p:spPr bwMode="auto">
          <a:xfrm>
            <a:off x="7530653" y="3134461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8" name="Ellipse 606"/>
          <p:cNvSpPr/>
          <p:nvPr/>
        </p:nvSpPr>
        <p:spPr bwMode="auto">
          <a:xfrm>
            <a:off x="7360084" y="3142521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Ellipse 607"/>
          <p:cNvSpPr/>
          <p:nvPr/>
        </p:nvSpPr>
        <p:spPr bwMode="auto">
          <a:xfrm>
            <a:off x="7575085" y="3008599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0" name="Ellipse 608"/>
          <p:cNvSpPr/>
          <p:nvPr/>
        </p:nvSpPr>
        <p:spPr bwMode="auto">
          <a:xfrm>
            <a:off x="7233601" y="2736269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1" name="Ellipse 609"/>
          <p:cNvSpPr/>
          <p:nvPr/>
        </p:nvSpPr>
        <p:spPr bwMode="auto">
          <a:xfrm>
            <a:off x="7783938" y="2887955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2" name="Ellipse 610"/>
          <p:cNvSpPr/>
          <p:nvPr/>
        </p:nvSpPr>
        <p:spPr bwMode="auto">
          <a:xfrm>
            <a:off x="7512869" y="2668877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3" name="Ellipse 611"/>
          <p:cNvSpPr/>
          <p:nvPr/>
        </p:nvSpPr>
        <p:spPr bwMode="auto">
          <a:xfrm>
            <a:off x="7360084" y="3008599"/>
            <a:ext cx="67681" cy="67391"/>
          </a:xfrm>
          <a:prstGeom prst="ellipse">
            <a:avLst/>
          </a:prstGeom>
          <a:solidFill>
            <a:srgbClr val="CC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4" name="Freihandform 619"/>
          <p:cNvSpPr/>
          <p:nvPr/>
        </p:nvSpPr>
        <p:spPr bwMode="auto">
          <a:xfrm>
            <a:off x="7278743" y="2609078"/>
            <a:ext cx="164078" cy="114860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5" name="Freihandform 620"/>
          <p:cNvSpPr/>
          <p:nvPr/>
        </p:nvSpPr>
        <p:spPr bwMode="auto">
          <a:xfrm flipH="1">
            <a:off x="7128145" y="2230415"/>
            <a:ext cx="278593" cy="347705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6" name="Freihandform 753"/>
          <p:cNvSpPr/>
          <p:nvPr/>
        </p:nvSpPr>
        <p:spPr>
          <a:xfrm>
            <a:off x="2217483" y="2239873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A8DE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Freihandform 754"/>
          <p:cNvSpPr/>
          <p:nvPr/>
        </p:nvSpPr>
        <p:spPr>
          <a:xfrm>
            <a:off x="2708384" y="2131475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A8DE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Freihandform 755"/>
          <p:cNvSpPr/>
          <p:nvPr/>
        </p:nvSpPr>
        <p:spPr>
          <a:xfrm rot="4164340">
            <a:off x="1462054" y="1948560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Freihandform 756"/>
          <p:cNvSpPr/>
          <p:nvPr/>
        </p:nvSpPr>
        <p:spPr>
          <a:xfrm>
            <a:off x="2550635" y="2445238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A8DE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Freihandform 757"/>
          <p:cNvSpPr/>
          <p:nvPr/>
        </p:nvSpPr>
        <p:spPr>
          <a:xfrm>
            <a:off x="2982405" y="2324070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A8DE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Gerade Verbindung mit Pfeil 24"/>
          <p:cNvCxnSpPr/>
          <p:nvPr/>
        </p:nvCxnSpPr>
        <p:spPr>
          <a:xfrm>
            <a:off x="1853350" y="2352900"/>
            <a:ext cx="344308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2" name="Ellipse 752"/>
          <p:cNvSpPr>
            <a:spLocks noChangeAspect="1"/>
          </p:cNvSpPr>
          <p:nvPr/>
        </p:nvSpPr>
        <p:spPr bwMode="auto">
          <a:xfrm>
            <a:off x="1770746" y="2278619"/>
            <a:ext cx="149201" cy="14856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3" name="Freihandform 758"/>
          <p:cNvSpPr/>
          <p:nvPr/>
        </p:nvSpPr>
        <p:spPr>
          <a:xfrm rot="15365006">
            <a:off x="1736706" y="2637532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Abgerundetes Rechteck 761"/>
          <p:cNvSpPr/>
          <p:nvPr/>
        </p:nvSpPr>
        <p:spPr>
          <a:xfrm>
            <a:off x="5060460" y="1364103"/>
            <a:ext cx="3350528" cy="2277006"/>
          </a:xfrm>
          <a:prstGeom prst="roundRect">
            <a:avLst>
              <a:gd name="adj" fmla="val 10811"/>
            </a:avLst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Freihandform 763"/>
          <p:cNvSpPr/>
          <p:nvPr/>
        </p:nvSpPr>
        <p:spPr>
          <a:xfrm>
            <a:off x="3360725" y="2557998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A8DE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Freihandform 765"/>
          <p:cNvSpPr/>
          <p:nvPr/>
        </p:nvSpPr>
        <p:spPr>
          <a:xfrm rot="16740757">
            <a:off x="1113694" y="2748326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8" name="Gerade Verbindung mit Pfeil 768"/>
          <p:cNvCxnSpPr/>
          <p:nvPr/>
        </p:nvCxnSpPr>
        <p:spPr>
          <a:xfrm>
            <a:off x="1387536" y="2478127"/>
            <a:ext cx="344308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9" name="Ellipse 769"/>
          <p:cNvSpPr>
            <a:spLocks noChangeAspect="1"/>
          </p:cNvSpPr>
          <p:nvPr/>
        </p:nvSpPr>
        <p:spPr bwMode="auto">
          <a:xfrm>
            <a:off x="1304932" y="2403846"/>
            <a:ext cx="149201" cy="14856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0" name="Freihandform 776"/>
          <p:cNvSpPr/>
          <p:nvPr/>
        </p:nvSpPr>
        <p:spPr>
          <a:xfrm>
            <a:off x="3360725" y="2165741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A8DE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Abgerundetes Rechteck 761"/>
          <p:cNvSpPr/>
          <p:nvPr/>
        </p:nvSpPr>
        <p:spPr>
          <a:xfrm>
            <a:off x="798977" y="1364103"/>
            <a:ext cx="3350528" cy="2277006"/>
          </a:xfrm>
          <a:prstGeom prst="roundRect">
            <a:avLst>
              <a:gd name="adj" fmla="val 10811"/>
            </a:avLst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Cooling steps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115" name="Textfeld 24"/>
          <p:cNvSpPr txBox="1"/>
          <p:nvPr/>
        </p:nvSpPr>
        <p:spPr>
          <a:xfrm>
            <a:off x="5251984" y="866391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</a:rPr>
              <a:t>Step 2: evaporative cooling</a:t>
            </a:r>
          </a:p>
        </p:txBody>
      </p:sp>
      <p:sp>
        <p:nvSpPr>
          <p:cNvPr id="112" name="Textfeld 24"/>
          <p:cNvSpPr txBox="1"/>
          <p:nvPr/>
        </p:nvSpPr>
        <p:spPr>
          <a:xfrm>
            <a:off x="1304932" y="866391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</a:rPr>
              <a:t>Step 1: laser cooling</a:t>
            </a:r>
          </a:p>
        </p:txBody>
      </p:sp>
      <p:sp>
        <p:nvSpPr>
          <p:cNvPr id="117" name="Textfeld 24"/>
          <p:cNvSpPr txBox="1"/>
          <p:nvPr/>
        </p:nvSpPr>
        <p:spPr>
          <a:xfrm>
            <a:off x="3413150" y="3905388"/>
            <a:ext cx="259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05796"/>
                </a:solidFill>
                <a:latin typeface="+mj-lt"/>
              </a:rPr>
              <a:t>Not easy to combine:</a:t>
            </a:r>
          </a:p>
        </p:txBody>
      </p:sp>
      <p:sp>
        <p:nvSpPr>
          <p:cNvPr id="118" name="Textfeld 24"/>
          <p:cNvSpPr txBox="1"/>
          <p:nvPr/>
        </p:nvSpPr>
        <p:spPr>
          <a:xfrm>
            <a:off x="2145053" y="6317702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</a:rPr>
              <a:t>Laser cooling photons can heat up quantum gas</a:t>
            </a:r>
          </a:p>
        </p:txBody>
      </p:sp>
      <p:sp>
        <p:nvSpPr>
          <p:cNvPr id="119" name="Ellipse 769"/>
          <p:cNvSpPr>
            <a:spLocks noChangeAspect="1"/>
          </p:cNvSpPr>
          <p:nvPr/>
        </p:nvSpPr>
        <p:spPr bwMode="auto">
          <a:xfrm>
            <a:off x="3395503" y="5311613"/>
            <a:ext cx="149201" cy="14856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0" name="Freihandform 758"/>
          <p:cNvSpPr/>
          <p:nvPr/>
        </p:nvSpPr>
        <p:spPr>
          <a:xfrm rot="15365006">
            <a:off x="3039641" y="4796271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290978" y="5225124"/>
            <a:ext cx="810090" cy="325208"/>
          </a:xfrm>
          <a:prstGeom prst="rightArrow">
            <a:avLst>
              <a:gd name="adj1" fmla="val 50000"/>
              <a:gd name="adj2" fmla="val 79087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2" name="Gerade Verbindung mit Pfeil 24"/>
          <p:cNvCxnSpPr/>
          <p:nvPr/>
        </p:nvCxnSpPr>
        <p:spPr>
          <a:xfrm flipH="1">
            <a:off x="5782396" y="5382097"/>
            <a:ext cx="9612" cy="42569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3" name="Freihandform 758"/>
          <p:cNvSpPr/>
          <p:nvPr/>
        </p:nvSpPr>
        <p:spPr>
          <a:xfrm rot="7378703">
            <a:off x="5848594" y="4916723"/>
            <a:ext cx="418970" cy="171815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Ellipse 769"/>
          <p:cNvSpPr>
            <a:spLocks noChangeAspect="1"/>
          </p:cNvSpPr>
          <p:nvPr/>
        </p:nvSpPr>
        <p:spPr bwMode="auto">
          <a:xfrm>
            <a:off x="5715679" y="5295384"/>
            <a:ext cx="149201" cy="14856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4" name="Textfeld 24"/>
          <p:cNvSpPr txBox="1"/>
          <p:nvPr/>
        </p:nvSpPr>
        <p:spPr>
          <a:xfrm>
            <a:off x="1901404" y="5694232"/>
            <a:ext cx="166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latin typeface="+mj-lt"/>
              </a:rPr>
              <a:t>atom at standstill (BEC atom)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845746" y="5458930"/>
            <a:ext cx="433552" cy="26013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9959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4"/>
    </mc:Choice>
    <mc:Fallback xmlns="">
      <p:transition spd="slow" advTm="6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 animBg="1"/>
      <p:bldP spid="120" grpId="0" animBg="1"/>
      <p:bldP spid="2" grpId="0" animBg="1"/>
      <p:bldP spid="123" grpId="0" animBg="1"/>
      <p:bldP spid="121" grpId="0" animBg="1"/>
      <p:bldP spid="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LASER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244" y="3185531"/>
            <a:ext cx="2645919" cy="30664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082" y="3185531"/>
            <a:ext cx="2324795" cy="30664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7103"/>
            <a:ext cx="6545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Figure from [1] N.P. Robins, P.A.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Altin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J.E. Debs, J.D.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Close, Physics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Reports 529, 265 (2013)</a:t>
            </a:r>
          </a:p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90" y="637414"/>
            <a:ext cx="6755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L</a:t>
            </a:r>
            <a:r>
              <a:rPr lang="en-GB" sz="2000" dirty="0" smtClean="0">
                <a:latin typeface="+mj-lt"/>
              </a:rPr>
              <a:t>ight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GB" sz="2000" dirty="0" smtClean="0">
                <a:latin typeface="+mj-lt"/>
              </a:rPr>
              <a:t>mplification </a:t>
            </a:r>
            <a:r>
              <a:rPr lang="en-GB" sz="2000" dirty="0">
                <a:latin typeface="+mj-lt"/>
              </a:rPr>
              <a:t>by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S</a:t>
            </a:r>
            <a:r>
              <a:rPr lang="en-GB" sz="2000" dirty="0" smtClean="0">
                <a:latin typeface="+mj-lt"/>
              </a:rPr>
              <a:t>timulated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E</a:t>
            </a:r>
            <a:r>
              <a:rPr lang="en-GB" sz="2000" dirty="0" smtClean="0">
                <a:latin typeface="+mj-lt"/>
              </a:rPr>
              <a:t>mission </a:t>
            </a:r>
            <a:r>
              <a:rPr lang="en-GB" sz="2000" dirty="0">
                <a:latin typeface="+mj-lt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R</a:t>
            </a:r>
            <a:r>
              <a:rPr lang="en-GB" sz="2000" dirty="0" smtClean="0">
                <a:latin typeface="+mj-lt"/>
              </a:rPr>
              <a:t>adiation</a:t>
            </a:r>
            <a:endParaRPr lang="en-GB" sz="2000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0464" y="1530565"/>
            <a:ext cx="2563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</a:rPr>
              <a:t>Stimulated emission</a:t>
            </a:r>
            <a:endParaRPr lang="en-GB" sz="14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0464" y="1094275"/>
            <a:ext cx="2563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Optical laser</a:t>
            </a:r>
            <a:endParaRPr lang="en-GB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6227" y="1126244"/>
            <a:ext cx="1456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Atom laser</a:t>
            </a:r>
            <a:endParaRPr lang="en-GB" sz="2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5" y="2021478"/>
            <a:ext cx="4033420" cy="1072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50" y="2021478"/>
            <a:ext cx="4052723" cy="103684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442612" y="1526354"/>
            <a:ext cx="2563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</a:rPr>
              <a:t>Stimulated scattering</a:t>
            </a:r>
            <a:endParaRPr lang="en-GB" sz="1400" dirty="0"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0179" y="6204454"/>
            <a:ext cx="52488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100" dirty="0" smtClean="0">
                <a:solidFill>
                  <a:srgbClr val="0070C0"/>
                </a:solidFill>
                <a:latin typeface="+mj-lt"/>
              </a:rPr>
              <a:t>P</a:t>
            </a:r>
            <a:r>
              <a:rPr lang="en-GB" sz="1100" dirty="0" smtClean="0">
                <a:latin typeface="+mj-lt"/>
              </a:rPr>
              <a:t>ropagating</a:t>
            </a:r>
            <a:r>
              <a:rPr lang="en-GB" sz="11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1100" dirty="0" err="1" smtClean="0">
                <a:solidFill>
                  <a:srgbClr val="0070C0"/>
                </a:solidFill>
                <a:latin typeface="+mj-lt"/>
              </a:rPr>
              <a:t>M</a:t>
            </a:r>
            <a:r>
              <a:rPr lang="en-GB" sz="1100" dirty="0" err="1" smtClean="0">
                <a:latin typeface="+mj-lt"/>
              </a:rPr>
              <a:t>atterwave</a:t>
            </a:r>
            <a:r>
              <a:rPr lang="en-GB" sz="1100" dirty="0" smtClean="0">
                <a:latin typeface="+mj-lt"/>
              </a:rPr>
              <a:t> </a:t>
            </a:r>
            <a:r>
              <a:rPr lang="en-GB" sz="1100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GB" sz="1100" dirty="0" smtClean="0">
                <a:latin typeface="+mj-lt"/>
              </a:rPr>
              <a:t>mplification </a:t>
            </a:r>
            <a:r>
              <a:rPr lang="en-GB" sz="1100" dirty="0">
                <a:latin typeface="+mj-lt"/>
              </a:rPr>
              <a:t>by </a:t>
            </a:r>
            <a:r>
              <a:rPr lang="en-GB" sz="1100" dirty="0" smtClean="0">
                <a:solidFill>
                  <a:srgbClr val="0070C0"/>
                </a:solidFill>
                <a:latin typeface="+mj-lt"/>
              </a:rPr>
              <a:t>S</a:t>
            </a:r>
            <a:r>
              <a:rPr lang="en-GB" sz="1100" dirty="0" smtClean="0">
                <a:latin typeface="+mj-lt"/>
              </a:rPr>
              <a:t>timulated </a:t>
            </a:r>
            <a:r>
              <a:rPr lang="en-GB" sz="1100" dirty="0" smtClean="0">
                <a:solidFill>
                  <a:srgbClr val="0070C0"/>
                </a:solidFill>
                <a:latin typeface="+mj-lt"/>
              </a:rPr>
              <a:t>S</a:t>
            </a:r>
            <a:r>
              <a:rPr lang="en-GB" sz="1100" dirty="0" smtClean="0">
                <a:latin typeface="+mj-lt"/>
              </a:rPr>
              <a:t>cattering </a:t>
            </a:r>
            <a:r>
              <a:rPr lang="en-GB" sz="1100" dirty="0">
                <a:latin typeface="+mj-lt"/>
              </a:rPr>
              <a:t>of </a:t>
            </a:r>
            <a:r>
              <a:rPr lang="en-GB" sz="1100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GB" sz="1100" dirty="0" smtClean="0">
                <a:latin typeface="+mj-lt"/>
              </a:rPr>
              <a:t>toms</a:t>
            </a:r>
            <a:endParaRPr lang="en-GB" sz="1100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96158" y="6400305"/>
            <a:ext cx="9370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100" dirty="0" smtClean="0">
                <a:solidFill>
                  <a:srgbClr val="0070C0"/>
                </a:solidFill>
                <a:latin typeface="+mj-lt"/>
              </a:rPr>
              <a:t>PMASSA</a:t>
            </a:r>
            <a:endParaRPr lang="en-GB" sz="11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5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4"/>
    </mc:Choice>
    <mc:Fallback xmlns="">
      <p:transition spd="slow" advTm="6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2766481" y="1980814"/>
            <a:ext cx="1032642" cy="96958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Perpetual BEC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4" name="Textfeld 24"/>
          <p:cNvSpPr txBox="1"/>
          <p:nvPr/>
        </p:nvSpPr>
        <p:spPr>
          <a:xfrm>
            <a:off x="5284857" y="369652"/>
            <a:ext cx="350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 smtClean="0">
                <a:latin typeface="+mj-lt"/>
              </a:rPr>
              <a:t>Ketterle</a:t>
            </a:r>
            <a:r>
              <a:rPr lang="en-US" sz="1400" dirty="0" smtClean="0">
                <a:latin typeface="+mj-lt"/>
              </a:rPr>
              <a:t> group, Science 296, 2193 (2002) </a:t>
            </a:r>
          </a:p>
        </p:txBody>
      </p:sp>
      <p:sp>
        <p:nvSpPr>
          <p:cNvPr id="5" name="Textfeld 24"/>
          <p:cNvSpPr txBox="1"/>
          <p:nvPr/>
        </p:nvSpPr>
        <p:spPr>
          <a:xfrm>
            <a:off x="261046" y="871668"/>
            <a:ext cx="852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Separate vacuum chamber in BEC production chamber and BEC storage chamber (“science chamber”)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69667" y="1980814"/>
            <a:ext cx="1032642" cy="96958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02309" y="2327656"/>
            <a:ext cx="1064172" cy="228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15600" y="2382835"/>
            <a:ext cx="1213945" cy="12612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2226512" y="2390718"/>
            <a:ext cx="0" cy="5596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Ellipse 769"/>
          <p:cNvSpPr>
            <a:spLocks/>
          </p:cNvSpPr>
          <p:nvPr/>
        </p:nvSpPr>
        <p:spPr bwMode="auto">
          <a:xfrm>
            <a:off x="1028476" y="2443533"/>
            <a:ext cx="304884" cy="45719"/>
          </a:xfrm>
          <a:prstGeom prst="ellipse">
            <a:avLst/>
          </a:prstGeom>
          <a:solidFill>
            <a:srgbClr val="000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890385" y="1578794"/>
            <a:ext cx="221002" cy="80404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feld 24"/>
          <p:cNvSpPr txBox="1"/>
          <p:nvPr/>
        </p:nvSpPr>
        <p:spPr>
          <a:xfrm>
            <a:off x="261046" y="1353087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 smtClean="0">
                <a:latin typeface="+mj-lt"/>
              </a:rPr>
              <a:t>Create BEC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8" b="19280"/>
          <a:stretch/>
        </p:blipFill>
        <p:spPr>
          <a:xfrm>
            <a:off x="4721372" y="2390116"/>
            <a:ext cx="4059323" cy="2915216"/>
          </a:xfrm>
          <a:prstGeom prst="rect">
            <a:avLst/>
          </a:prstGeom>
        </p:spPr>
      </p:pic>
      <p:sp>
        <p:nvSpPr>
          <p:cNvPr id="16" name="Ellipse 769"/>
          <p:cNvSpPr>
            <a:spLocks/>
          </p:cNvSpPr>
          <p:nvPr/>
        </p:nvSpPr>
        <p:spPr bwMode="auto">
          <a:xfrm>
            <a:off x="3135430" y="2463240"/>
            <a:ext cx="304884" cy="45719"/>
          </a:xfrm>
          <a:prstGeom prst="ellipse">
            <a:avLst/>
          </a:prstGeom>
          <a:solidFill>
            <a:srgbClr val="000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024929" y="1614697"/>
            <a:ext cx="221002" cy="80404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feld 24"/>
          <p:cNvSpPr txBox="1"/>
          <p:nvPr/>
        </p:nvSpPr>
        <p:spPr>
          <a:xfrm>
            <a:off x="2348363" y="1353087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 smtClean="0">
                <a:latin typeface="+mj-lt"/>
              </a:rPr>
              <a:t>Store BEC here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812939" y="2670556"/>
            <a:ext cx="360637" cy="65487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feld 24"/>
          <p:cNvSpPr txBox="1"/>
          <p:nvPr/>
        </p:nvSpPr>
        <p:spPr>
          <a:xfrm>
            <a:off x="619898" y="3315055"/>
            <a:ext cx="27126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 smtClean="0">
                <a:latin typeface="+mj-lt"/>
              </a:rPr>
              <a:t>Block MOT </a:t>
            </a:r>
            <a:r>
              <a:rPr lang="en-US" sz="1100" dirty="0" err="1" smtClean="0">
                <a:latin typeface="+mj-lt"/>
              </a:rPr>
              <a:t>straylight</a:t>
            </a:r>
            <a:r>
              <a:rPr lang="en-US" sz="1100" dirty="0" smtClean="0">
                <a:latin typeface="+mj-lt"/>
              </a:rPr>
              <a:t> by movable shutter</a:t>
            </a:r>
          </a:p>
        </p:txBody>
      </p:sp>
      <p:sp>
        <p:nvSpPr>
          <p:cNvPr id="23" name="Textfeld 24"/>
          <p:cNvSpPr txBox="1"/>
          <p:nvPr/>
        </p:nvSpPr>
        <p:spPr>
          <a:xfrm>
            <a:off x="4665055" y="1248545"/>
            <a:ext cx="2252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latin typeface="+mj-lt"/>
              </a:rPr>
              <a:t>Transport and merging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7" y="4262247"/>
            <a:ext cx="3857705" cy="2083066"/>
          </a:xfrm>
          <a:prstGeom prst="rect">
            <a:avLst/>
          </a:prstGeom>
        </p:spPr>
      </p:pic>
      <p:sp>
        <p:nvSpPr>
          <p:cNvPr id="21" name="Textfeld 24"/>
          <p:cNvSpPr txBox="1"/>
          <p:nvPr/>
        </p:nvSpPr>
        <p:spPr>
          <a:xfrm>
            <a:off x="261046" y="3875992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latin typeface="+mj-lt"/>
              </a:rPr>
              <a:t>Atom number in stored BEC</a:t>
            </a:r>
          </a:p>
        </p:txBody>
      </p:sp>
      <p:sp>
        <p:nvSpPr>
          <p:cNvPr id="24" name="Textfeld 24"/>
          <p:cNvSpPr txBox="1"/>
          <p:nvPr/>
        </p:nvSpPr>
        <p:spPr>
          <a:xfrm>
            <a:off x="206898" y="6345313"/>
            <a:ext cx="883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latin typeface="+mj-lt"/>
              </a:rPr>
              <a:t>It should be possible to </a:t>
            </a:r>
            <a:r>
              <a:rPr lang="en-US" sz="1600" dirty="0" err="1" smtClean="0">
                <a:latin typeface="+mj-lt"/>
              </a:rPr>
              <a:t>outcouple</a:t>
            </a:r>
            <a:r>
              <a:rPr lang="en-US" sz="1600" dirty="0" smtClean="0">
                <a:latin typeface="+mj-lt"/>
              </a:rPr>
              <a:t> continuous atom laser </a:t>
            </a:r>
            <a:r>
              <a:rPr lang="en-US" sz="1400" dirty="0" smtClean="0">
                <a:latin typeface="+mj-lt"/>
              </a:rPr>
              <a:t>(~10</a:t>
            </a:r>
            <a:r>
              <a:rPr lang="en-US" sz="1400" baseline="30000" dirty="0" smtClean="0">
                <a:latin typeface="+mj-lt"/>
              </a:rPr>
              <a:t>5</a:t>
            </a:r>
            <a:r>
              <a:rPr lang="en-US" sz="1400" dirty="0" smtClean="0">
                <a:latin typeface="+mj-lt"/>
              </a:rPr>
              <a:t> atoms/s, phase jump when merging)</a:t>
            </a:r>
            <a:endParaRPr lang="en-US" sz="1600" dirty="0" smtClean="0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371" y="1656199"/>
            <a:ext cx="4059323" cy="7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5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Atom laser with pumping mechanism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62" y="1453878"/>
            <a:ext cx="4878937" cy="4907508"/>
          </a:xfrm>
          <a:prstGeom prst="rect">
            <a:avLst/>
          </a:prstGeom>
        </p:spPr>
      </p:pic>
      <p:sp>
        <p:nvSpPr>
          <p:cNvPr id="4" name="Textfeld 24"/>
          <p:cNvSpPr txBox="1"/>
          <p:nvPr/>
        </p:nvSpPr>
        <p:spPr>
          <a:xfrm>
            <a:off x="250761" y="997454"/>
            <a:ext cx="344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Close group, Nature Phys. 4, 731 (2008)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564" y="1453878"/>
            <a:ext cx="2679827" cy="990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4499" y="1453878"/>
            <a:ext cx="1256630" cy="4907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564" y="2462543"/>
            <a:ext cx="2679827" cy="923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564" y="3404102"/>
            <a:ext cx="2679827" cy="887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564" y="4300396"/>
            <a:ext cx="2679827" cy="905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564" y="5214796"/>
            <a:ext cx="2679827" cy="114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Creating continuous atom laser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50761" y="848807"/>
            <a:ext cx="8229600" cy="404641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000" i="0" kern="0" dirty="0" smtClean="0">
                <a:solidFill>
                  <a:srgbClr val="000000"/>
                </a:solidFill>
              </a:rPr>
              <a:t>State-of-</a:t>
            </a:r>
            <a:r>
              <a:rPr lang="de-AT" sz="2000" i="0" kern="0" dirty="0" err="1" smtClean="0">
                <a:solidFill>
                  <a:srgbClr val="000000"/>
                </a:solidFill>
              </a:rPr>
              <a:t>the</a:t>
            </a:r>
            <a:r>
              <a:rPr lang="de-AT" sz="2000" i="0" kern="0" dirty="0" smtClean="0">
                <a:solidFill>
                  <a:srgbClr val="000000"/>
                </a:solidFill>
              </a:rPr>
              <a:t>-art: </a:t>
            </a:r>
            <a:r>
              <a:rPr lang="de-AT" sz="2000" i="0" kern="0" dirty="0" err="1" smtClean="0">
                <a:solidFill>
                  <a:srgbClr val="0070C0"/>
                </a:solidFill>
              </a:rPr>
              <a:t>pulsed</a:t>
            </a:r>
            <a:r>
              <a:rPr lang="de-AT" sz="2000" i="0" kern="0" dirty="0" smtClean="0">
                <a:solidFill>
                  <a:srgbClr val="000000"/>
                </a:solidFill>
              </a:rPr>
              <a:t> atom </a:t>
            </a:r>
            <a:r>
              <a:rPr lang="de-AT" sz="2000" i="0" kern="0" dirty="0" err="1" smtClean="0">
                <a:solidFill>
                  <a:srgbClr val="000000"/>
                </a:solidFill>
              </a:rPr>
              <a:t>laser</a:t>
            </a:r>
            <a:endParaRPr lang="de-AT" sz="2000" i="0" kern="0" dirty="0">
              <a:solidFill>
                <a:srgbClr val="000000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14748" y="3877208"/>
            <a:ext cx="8229600" cy="475106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000" i="0" kern="0" dirty="0" smtClean="0">
                <a:solidFill>
                  <a:schemeClr val="tx1"/>
                </a:solidFill>
              </a:rPr>
              <a:t>Vision:    </a:t>
            </a:r>
            <a:r>
              <a:rPr lang="de-AT" sz="2000" i="0" kern="0" dirty="0" smtClean="0">
                <a:solidFill>
                  <a:srgbClr val="0070C0"/>
                </a:solidFill>
              </a:rPr>
              <a:t>time         </a:t>
            </a:r>
            <a:r>
              <a:rPr lang="de-AT" sz="2000" i="0" kern="0" dirty="0" err="1" smtClean="0">
                <a:solidFill>
                  <a:srgbClr val="0070C0"/>
                </a:solidFill>
              </a:rPr>
              <a:t>space</a:t>
            </a:r>
            <a:r>
              <a:rPr lang="de-AT" sz="2000" i="0" kern="0" dirty="0" smtClean="0">
                <a:solidFill>
                  <a:srgbClr val="0070C0"/>
                </a:solidFill>
              </a:rPr>
              <a:t>   </a:t>
            </a:r>
            <a:r>
              <a:rPr lang="de-AT" sz="2000" i="0" kern="0" dirty="0" smtClean="0">
                <a:solidFill>
                  <a:schemeClr val="tx1"/>
                </a:solidFill>
              </a:rPr>
              <a:t>:</a:t>
            </a:r>
            <a:r>
              <a:rPr lang="de-AT" sz="2000" i="0" kern="0" dirty="0" smtClean="0">
                <a:solidFill>
                  <a:srgbClr val="0070C0"/>
                </a:solidFill>
              </a:rPr>
              <a:t>   </a:t>
            </a:r>
            <a:r>
              <a:rPr lang="de-AT" sz="2000" i="0" kern="0" dirty="0" err="1" smtClean="0">
                <a:solidFill>
                  <a:srgbClr val="0070C0"/>
                </a:solidFill>
              </a:rPr>
              <a:t>perpetual</a:t>
            </a:r>
            <a:r>
              <a:rPr lang="de-AT" sz="2000" i="0" kern="0" dirty="0" smtClean="0">
                <a:solidFill>
                  <a:srgbClr val="000000"/>
                </a:solidFill>
              </a:rPr>
              <a:t> atom </a:t>
            </a:r>
            <a:r>
              <a:rPr lang="de-AT" sz="2000" i="0" kern="0" dirty="0" err="1" smtClean="0">
                <a:solidFill>
                  <a:srgbClr val="000000"/>
                </a:solidFill>
              </a:rPr>
              <a:t>laser</a:t>
            </a:r>
            <a:endParaRPr lang="de-AT" sz="2000" i="0" kern="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3754441" y="1542165"/>
            <a:ext cx="1008296" cy="601057"/>
            <a:chOff x="8892480" y="2796879"/>
            <a:chExt cx="719126" cy="411600"/>
          </a:xfrm>
        </p:grpSpPr>
        <p:sp>
          <p:nvSpPr>
            <p:cNvPr id="8" name="Arc 7"/>
            <p:cNvSpPr/>
            <p:nvPr/>
          </p:nvSpPr>
          <p:spPr bwMode="auto">
            <a:xfrm flipV="1"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5400000">
            <a:off x="5156942" y="1535689"/>
            <a:ext cx="1008296" cy="631428"/>
            <a:chOff x="8892480" y="2796879"/>
            <a:chExt cx="719126" cy="411600"/>
          </a:xfrm>
        </p:grpSpPr>
        <p:sp>
          <p:nvSpPr>
            <p:cNvPr id="11" name="Arc 10"/>
            <p:cNvSpPr/>
            <p:nvPr/>
          </p:nvSpPr>
          <p:spPr bwMode="auto">
            <a:xfrm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flipV="1"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rot="5400000">
            <a:off x="6390247" y="1535840"/>
            <a:ext cx="1008296" cy="601057"/>
            <a:chOff x="8892480" y="2796879"/>
            <a:chExt cx="719126" cy="411600"/>
          </a:xfrm>
        </p:grpSpPr>
        <p:sp>
          <p:nvSpPr>
            <p:cNvPr id="14" name="Arc 13"/>
            <p:cNvSpPr/>
            <p:nvPr/>
          </p:nvSpPr>
          <p:spPr bwMode="auto">
            <a:xfrm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Arc 14"/>
            <p:cNvSpPr/>
            <p:nvPr/>
          </p:nvSpPr>
          <p:spPr bwMode="auto">
            <a:xfrm flipV="1"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87094" y="1543527"/>
            <a:ext cx="1173234" cy="1280220"/>
            <a:chOff x="827584" y="970352"/>
            <a:chExt cx="1296144" cy="1718900"/>
          </a:xfrm>
        </p:grpSpPr>
        <p:sp>
          <p:nvSpPr>
            <p:cNvPr id="17" name="Textfeld 28"/>
            <p:cNvSpPr txBox="1">
              <a:spLocks noChangeArrowheads="1"/>
            </p:cNvSpPr>
            <p:nvPr/>
          </p:nvSpPr>
          <p:spPr bwMode="auto">
            <a:xfrm>
              <a:off x="827584" y="981221"/>
              <a:ext cx="1296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Evaporative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Cooling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007452" y="1605078"/>
              <a:ext cx="781331" cy="1028791"/>
              <a:chOff x="7431911" y="1425233"/>
              <a:chExt cx="757198" cy="1028791"/>
            </a:xfrm>
          </p:grpSpPr>
          <p:sp>
            <p:nvSpPr>
              <p:cNvPr id="20" name="Ellipse 598"/>
              <p:cNvSpPr/>
              <p:nvPr/>
            </p:nvSpPr>
            <p:spPr bwMode="auto">
              <a:xfrm>
                <a:off x="8112483" y="179810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Ellipse 599"/>
              <p:cNvSpPr/>
              <p:nvPr/>
            </p:nvSpPr>
            <p:spPr bwMode="auto">
              <a:xfrm>
                <a:off x="7898838" y="236702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Ellipse 600"/>
              <p:cNvSpPr/>
              <p:nvPr/>
            </p:nvSpPr>
            <p:spPr bwMode="auto">
              <a:xfrm>
                <a:off x="7971989" y="2306505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Ellipse 601"/>
              <p:cNvSpPr/>
              <p:nvPr/>
            </p:nvSpPr>
            <p:spPr bwMode="auto">
              <a:xfrm>
                <a:off x="7828426" y="233812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Ellipse 602"/>
              <p:cNvSpPr/>
              <p:nvPr/>
            </p:nvSpPr>
            <p:spPr bwMode="auto">
              <a:xfrm>
                <a:off x="7710506" y="156141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Ellipse 603"/>
              <p:cNvSpPr/>
              <p:nvPr/>
            </p:nvSpPr>
            <p:spPr bwMode="auto">
              <a:xfrm>
                <a:off x="8044802" y="2175989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Ellipse 604"/>
              <p:cNvSpPr/>
              <p:nvPr/>
            </p:nvSpPr>
            <p:spPr bwMode="auto">
              <a:xfrm>
                <a:off x="7810310" y="2229989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Ellipse 605"/>
              <p:cNvSpPr/>
              <p:nvPr/>
            </p:nvSpPr>
            <p:spPr bwMode="auto">
              <a:xfrm>
                <a:off x="7904316" y="2196294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Ellipse 606"/>
              <p:cNvSpPr/>
              <p:nvPr/>
            </p:nvSpPr>
            <p:spPr bwMode="auto">
              <a:xfrm>
                <a:off x="7733747" y="2204354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Ellipse 607"/>
              <p:cNvSpPr/>
              <p:nvPr/>
            </p:nvSpPr>
            <p:spPr bwMode="auto">
              <a:xfrm>
                <a:off x="7948748" y="207043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Ellipse 608"/>
              <p:cNvSpPr/>
              <p:nvPr/>
            </p:nvSpPr>
            <p:spPr bwMode="auto">
              <a:xfrm>
                <a:off x="7607264" y="179810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Ellipse 609"/>
              <p:cNvSpPr/>
              <p:nvPr/>
            </p:nvSpPr>
            <p:spPr bwMode="auto">
              <a:xfrm>
                <a:off x="8121429" y="1949787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Ellipse 610"/>
              <p:cNvSpPr/>
              <p:nvPr/>
            </p:nvSpPr>
            <p:spPr bwMode="auto">
              <a:xfrm>
                <a:off x="7886532" y="173071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Ellipse 611"/>
              <p:cNvSpPr/>
              <p:nvPr/>
            </p:nvSpPr>
            <p:spPr bwMode="auto">
              <a:xfrm>
                <a:off x="7733747" y="207043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ihandform 619"/>
              <p:cNvSpPr/>
              <p:nvPr/>
            </p:nvSpPr>
            <p:spPr bwMode="auto">
              <a:xfrm>
                <a:off x="7652406" y="1670911"/>
                <a:ext cx="164078" cy="114860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ihandform 620"/>
              <p:cNvSpPr/>
              <p:nvPr/>
            </p:nvSpPr>
            <p:spPr bwMode="auto">
              <a:xfrm flipH="1">
                <a:off x="7431911" y="1425233"/>
                <a:ext cx="278593" cy="263240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Rounded Rectangle 18"/>
            <p:cNvSpPr/>
            <p:nvPr/>
          </p:nvSpPr>
          <p:spPr>
            <a:xfrm>
              <a:off x="827584" y="970352"/>
              <a:ext cx="1296144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96559" y="1543527"/>
            <a:ext cx="1428120" cy="1280220"/>
            <a:chOff x="2595803" y="963564"/>
            <a:chExt cx="1577733" cy="1718900"/>
          </a:xfrm>
        </p:grpSpPr>
        <p:grpSp>
          <p:nvGrpSpPr>
            <p:cNvPr id="37" name="Group 36"/>
            <p:cNvGrpSpPr/>
            <p:nvPr/>
          </p:nvGrpSpPr>
          <p:grpSpPr>
            <a:xfrm>
              <a:off x="2699792" y="963564"/>
              <a:ext cx="1368152" cy="1718900"/>
              <a:chOff x="2699792" y="963564"/>
              <a:chExt cx="1368152" cy="1718900"/>
            </a:xfrm>
          </p:grpSpPr>
          <p:sp>
            <p:nvSpPr>
              <p:cNvPr id="39" name="Freihandform 575"/>
              <p:cNvSpPr/>
              <p:nvPr/>
            </p:nvSpPr>
            <p:spPr bwMode="auto">
              <a:xfrm>
                <a:off x="3095399" y="1829362"/>
                <a:ext cx="468490" cy="216359"/>
              </a:xfrm>
              <a:custGeom>
                <a:avLst/>
                <a:gdLst>
                  <a:gd name="connsiteX0" fmla="*/ 0 w 3956703"/>
                  <a:gd name="connsiteY0" fmla="*/ 0 h 3630071"/>
                  <a:gd name="connsiteX1" fmla="*/ 333286 w 3956703"/>
                  <a:gd name="connsiteY1" fmla="*/ 1136591 h 3630071"/>
                  <a:gd name="connsiteX2" fmla="*/ 794759 w 3956703"/>
                  <a:gd name="connsiteY2" fmla="*/ 2324456 h 3630071"/>
                  <a:gd name="connsiteX3" fmla="*/ 1273323 w 3956703"/>
                  <a:gd name="connsiteY3" fmla="*/ 3170490 h 3630071"/>
                  <a:gd name="connsiteX4" fmla="*/ 1598063 w 3956703"/>
                  <a:gd name="connsiteY4" fmla="*/ 3495230 h 3630071"/>
                  <a:gd name="connsiteX5" fmla="*/ 1803162 w 3956703"/>
                  <a:gd name="connsiteY5" fmla="*/ 3606325 h 3630071"/>
                  <a:gd name="connsiteX6" fmla="*/ 1999716 w 3956703"/>
                  <a:gd name="connsiteY6" fmla="*/ 3623417 h 3630071"/>
                  <a:gd name="connsiteX7" fmla="*/ 2367185 w 3956703"/>
                  <a:gd name="connsiteY7" fmla="*/ 3520867 h 3630071"/>
                  <a:gd name="connsiteX8" fmla="*/ 2649196 w 3956703"/>
                  <a:gd name="connsiteY8" fmla="*/ 3213219 h 3630071"/>
                  <a:gd name="connsiteX9" fmla="*/ 2999574 w 3956703"/>
                  <a:gd name="connsiteY9" fmla="*/ 2666288 h 3630071"/>
                  <a:gd name="connsiteX10" fmla="*/ 3392680 w 3956703"/>
                  <a:gd name="connsiteY10" fmla="*/ 1768980 h 3630071"/>
                  <a:gd name="connsiteX11" fmla="*/ 3666145 w 3956703"/>
                  <a:gd name="connsiteY11" fmla="*/ 974221 h 3630071"/>
                  <a:gd name="connsiteX12" fmla="*/ 3956703 w 3956703"/>
                  <a:gd name="connsiteY12" fmla="*/ 8546 h 3630071"/>
                  <a:gd name="connsiteX0" fmla="*/ 0 w 3956703"/>
                  <a:gd name="connsiteY0" fmla="*/ 0 h 3630071"/>
                  <a:gd name="connsiteX1" fmla="*/ 333286 w 3956703"/>
                  <a:gd name="connsiteY1" fmla="*/ 1136591 h 3630071"/>
                  <a:gd name="connsiteX2" fmla="*/ 794759 w 3956703"/>
                  <a:gd name="connsiteY2" fmla="*/ 2324456 h 3630071"/>
                  <a:gd name="connsiteX3" fmla="*/ 1273323 w 3956703"/>
                  <a:gd name="connsiteY3" fmla="*/ 3170490 h 3630071"/>
                  <a:gd name="connsiteX4" fmla="*/ 1598063 w 3956703"/>
                  <a:gd name="connsiteY4" fmla="*/ 3495230 h 3630071"/>
                  <a:gd name="connsiteX5" fmla="*/ 1803162 w 3956703"/>
                  <a:gd name="connsiteY5" fmla="*/ 3606325 h 3630071"/>
                  <a:gd name="connsiteX6" fmla="*/ 1999716 w 3956703"/>
                  <a:gd name="connsiteY6" fmla="*/ 3623417 h 3630071"/>
                  <a:gd name="connsiteX7" fmla="*/ 2367185 w 3956703"/>
                  <a:gd name="connsiteY7" fmla="*/ 3520867 h 3630071"/>
                  <a:gd name="connsiteX8" fmla="*/ 2649196 w 3956703"/>
                  <a:gd name="connsiteY8" fmla="*/ 3213219 h 3630071"/>
                  <a:gd name="connsiteX9" fmla="*/ 2999574 w 3956703"/>
                  <a:gd name="connsiteY9" fmla="*/ 2666288 h 3630071"/>
                  <a:gd name="connsiteX10" fmla="*/ 3392680 w 3956703"/>
                  <a:gd name="connsiteY10" fmla="*/ 1768980 h 3630071"/>
                  <a:gd name="connsiteX11" fmla="*/ 3666145 w 3956703"/>
                  <a:gd name="connsiteY11" fmla="*/ 974221 h 3630071"/>
                  <a:gd name="connsiteX12" fmla="*/ 3956703 w 3956703"/>
                  <a:gd name="connsiteY12" fmla="*/ 8546 h 363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56703" h="3630071">
                    <a:moveTo>
                      <a:pt x="0" y="0"/>
                    </a:moveTo>
                    <a:cubicBezTo>
                      <a:pt x="100413" y="374591"/>
                      <a:pt x="200826" y="749182"/>
                      <a:pt x="333286" y="1136591"/>
                    </a:cubicBezTo>
                    <a:cubicBezTo>
                      <a:pt x="465746" y="1524000"/>
                      <a:pt x="638086" y="1985473"/>
                      <a:pt x="794759" y="2324456"/>
                    </a:cubicBezTo>
                    <a:cubicBezTo>
                      <a:pt x="951432" y="2663439"/>
                      <a:pt x="1139439" y="2975361"/>
                      <a:pt x="1273323" y="3170490"/>
                    </a:cubicBezTo>
                    <a:cubicBezTo>
                      <a:pt x="1407207" y="3365619"/>
                      <a:pt x="1509757" y="3422591"/>
                      <a:pt x="1598063" y="3495230"/>
                    </a:cubicBezTo>
                    <a:cubicBezTo>
                      <a:pt x="1686370" y="3567869"/>
                      <a:pt x="1736220" y="3584961"/>
                      <a:pt x="1803162" y="3606325"/>
                    </a:cubicBezTo>
                    <a:cubicBezTo>
                      <a:pt x="1870104" y="3627689"/>
                      <a:pt x="1905712" y="3637660"/>
                      <a:pt x="1999716" y="3623417"/>
                    </a:cubicBezTo>
                    <a:cubicBezTo>
                      <a:pt x="2093720" y="3609174"/>
                      <a:pt x="2227411" y="3614871"/>
                      <a:pt x="2367185" y="3520867"/>
                    </a:cubicBezTo>
                    <a:cubicBezTo>
                      <a:pt x="2506959" y="3426863"/>
                      <a:pt x="2543798" y="3355649"/>
                      <a:pt x="2649196" y="3213219"/>
                    </a:cubicBezTo>
                    <a:cubicBezTo>
                      <a:pt x="2754594" y="3070789"/>
                      <a:pt x="2875660" y="2906994"/>
                      <a:pt x="2999574" y="2666288"/>
                    </a:cubicBezTo>
                    <a:cubicBezTo>
                      <a:pt x="3123488" y="2425582"/>
                      <a:pt x="3281585" y="2050991"/>
                      <a:pt x="3392680" y="1768980"/>
                    </a:cubicBezTo>
                    <a:cubicBezTo>
                      <a:pt x="3503775" y="1486969"/>
                      <a:pt x="3572141" y="1267627"/>
                      <a:pt x="3666145" y="974221"/>
                    </a:cubicBezTo>
                    <a:cubicBezTo>
                      <a:pt x="3760149" y="680815"/>
                      <a:pt x="3858426" y="344680"/>
                      <a:pt x="3956703" y="854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2699792" y="963564"/>
                <a:ext cx="1368152" cy="1718900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772929" y="1275440"/>
                <a:ext cx="1152127" cy="515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8" name="Textfeld 28"/>
            <p:cNvSpPr txBox="1">
              <a:spLocks noChangeArrowheads="1"/>
            </p:cNvSpPr>
            <p:nvPr/>
          </p:nvSpPr>
          <p:spPr bwMode="auto">
            <a:xfrm>
              <a:off x="2595803" y="974433"/>
              <a:ext cx="1577733" cy="70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Bose Einstein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Condensation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97873" y="1543527"/>
            <a:ext cx="1240948" cy="1280220"/>
            <a:chOff x="6660232" y="978953"/>
            <a:chExt cx="1370952" cy="1718900"/>
          </a:xfrm>
        </p:grpSpPr>
        <p:grpSp>
          <p:nvGrpSpPr>
            <p:cNvPr id="43" name="Group 42"/>
            <p:cNvGrpSpPr/>
            <p:nvPr/>
          </p:nvGrpSpPr>
          <p:grpSpPr>
            <a:xfrm>
              <a:off x="6660232" y="978953"/>
              <a:ext cx="1228604" cy="1718900"/>
              <a:chOff x="6660232" y="978953"/>
              <a:chExt cx="1228604" cy="171890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6701673" y="1275591"/>
                <a:ext cx="1152127" cy="515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6660232" y="978953"/>
                <a:ext cx="1228604" cy="1718900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Textfeld 28"/>
            <p:cNvSpPr txBox="1">
              <a:spLocks noChangeArrowheads="1"/>
            </p:cNvSpPr>
            <p:nvPr/>
          </p:nvSpPr>
          <p:spPr bwMode="auto">
            <a:xfrm>
              <a:off x="6802579" y="990116"/>
              <a:ext cx="12286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Depletion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9460" y="1557800"/>
            <a:ext cx="1134437" cy="1280220"/>
            <a:chOff x="4716016" y="1215916"/>
            <a:chExt cx="1253283" cy="1718900"/>
          </a:xfrm>
        </p:grpSpPr>
        <p:sp>
          <p:nvSpPr>
            <p:cNvPr id="48" name="Textfeld 28"/>
            <p:cNvSpPr txBox="1">
              <a:spLocks noChangeArrowheads="1"/>
            </p:cNvSpPr>
            <p:nvPr/>
          </p:nvSpPr>
          <p:spPr bwMode="auto">
            <a:xfrm>
              <a:off x="4716016" y="1226785"/>
              <a:ext cx="12532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Outcoupling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716016" y="1215916"/>
              <a:ext cx="1253283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  <p:sp>
          <p:nvSpPr>
            <p:cNvPr id="50" name="Ellipse 599"/>
            <p:cNvSpPr/>
            <p:nvPr/>
          </p:nvSpPr>
          <p:spPr bwMode="auto">
            <a:xfrm>
              <a:off x="5358317" y="2219632"/>
              <a:ext cx="69838" cy="6739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  <p:sp>
          <p:nvSpPr>
            <p:cNvPr id="51" name="Ellipse 600"/>
            <p:cNvSpPr/>
            <p:nvPr/>
          </p:nvSpPr>
          <p:spPr bwMode="auto">
            <a:xfrm>
              <a:off x="5433800" y="2159117"/>
              <a:ext cx="69838" cy="6739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  <p:sp>
          <p:nvSpPr>
            <p:cNvPr id="52" name="Ellipse 601"/>
            <p:cNvSpPr/>
            <p:nvPr/>
          </p:nvSpPr>
          <p:spPr bwMode="auto">
            <a:xfrm>
              <a:off x="5285661" y="2190734"/>
              <a:ext cx="69838" cy="6739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79073" y="1551892"/>
              <a:ext cx="1162208" cy="476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>
                <a:solidFill>
                  <a:srgbClr val="FFFFFF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5382734" y="2273835"/>
              <a:ext cx="127" cy="262548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ihandform 575"/>
            <p:cNvSpPr/>
            <p:nvPr/>
          </p:nvSpPr>
          <p:spPr bwMode="auto">
            <a:xfrm>
              <a:off x="5128778" y="2075366"/>
              <a:ext cx="504055" cy="211657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83501" y="1543527"/>
            <a:ext cx="1173234" cy="1280220"/>
            <a:chOff x="323528" y="1196752"/>
            <a:chExt cx="1296144" cy="1718900"/>
          </a:xfrm>
        </p:grpSpPr>
        <p:cxnSp>
          <p:nvCxnSpPr>
            <p:cNvPr id="57" name="Gerade Verbindung mit Pfeil 24"/>
            <p:cNvCxnSpPr/>
            <p:nvPr/>
          </p:nvCxnSpPr>
          <p:spPr>
            <a:xfrm>
              <a:off x="779755" y="2179786"/>
              <a:ext cx="19184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Ellipse 752"/>
            <p:cNvSpPr>
              <a:spLocks/>
            </p:cNvSpPr>
            <p:nvPr/>
          </p:nvSpPr>
          <p:spPr bwMode="auto">
            <a:xfrm>
              <a:off x="733729" y="2143921"/>
              <a:ext cx="71589" cy="8700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srgbClr val="000000"/>
                </a:solidFill>
              </a:endParaRPr>
            </a:p>
          </p:txBody>
        </p:sp>
        <p:cxnSp>
          <p:nvCxnSpPr>
            <p:cNvPr id="59" name="Gerade Verbindung mit Pfeil 768"/>
            <p:cNvCxnSpPr/>
            <p:nvPr/>
          </p:nvCxnSpPr>
          <p:spPr>
            <a:xfrm>
              <a:off x="584177" y="2277175"/>
              <a:ext cx="19184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769"/>
            <p:cNvSpPr>
              <a:spLocks/>
            </p:cNvSpPr>
            <p:nvPr/>
          </p:nvSpPr>
          <p:spPr bwMode="auto">
            <a:xfrm>
              <a:off x="538150" y="2241309"/>
              <a:ext cx="71589" cy="8700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srgbClr val="000000"/>
                </a:solidFill>
              </a:endParaRPr>
            </a:p>
          </p:txBody>
        </p:sp>
        <p:sp>
          <p:nvSpPr>
            <p:cNvPr id="61" name="Textfeld 28"/>
            <p:cNvSpPr txBox="1">
              <a:spLocks noChangeArrowheads="1"/>
            </p:cNvSpPr>
            <p:nvPr/>
          </p:nvSpPr>
          <p:spPr bwMode="auto">
            <a:xfrm>
              <a:off x="323528" y="1207621"/>
              <a:ext cx="1296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Laser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Cooling</a:t>
              </a: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323528" y="1196752"/>
              <a:ext cx="1296144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45724" y="2244096"/>
              <a:ext cx="256963" cy="81358"/>
              <a:chOff x="945724" y="2244096"/>
              <a:chExt cx="256963" cy="81358"/>
            </a:xfrm>
          </p:grpSpPr>
          <p:sp>
            <p:nvSpPr>
              <p:cNvPr id="85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6" name="Straight Arrow Connector 85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1005513" y="2065058"/>
              <a:ext cx="256963" cy="81358"/>
              <a:chOff x="945724" y="2244096"/>
              <a:chExt cx="256963" cy="81358"/>
            </a:xfrm>
          </p:grpSpPr>
          <p:sp>
            <p:nvSpPr>
              <p:cNvPr id="83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1130607" y="2151337"/>
              <a:ext cx="256963" cy="81358"/>
              <a:chOff x="945724" y="2244096"/>
              <a:chExt cx="256963" cy="81358"/>
            </a:xfrm>
          </p:grpSpPr>
          <p:sp>
            <p:nvSpPr>
              <p:cNvPr id="81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1259088" y="2259619"/>
              <a:ext cx="256963" cy="81358"/>
              <a:chOff x="945724" y="2244096"/>
              <a:chExt cx="256963" cy="81358"/>
            </a:xfrm>
          </p:grpSpPr>
          <p:sp>
            <p:nvSpPr>
              <p:cNvPr id="79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1300622" y="2053228"/>
              <a:ext cx="256963" cy="81358"/>
              <a:chOff x="945724" y="2244096"/>
              <a:chExt cx="256963" cy="81358"/>
            </a:xfrm>
          </p:grpSpPr>
          <p:sp>
            <p:nvSpPr>
              <p:cNvPr id="77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0000F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0000F8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 rot="6628019">
              <a:off x="712998" y="1972325"/>
              <a:ext cx="256963" cy="81358"/>
              <a:chOff x="945724" y="2244096"/>
              <a:chExt cx="256963" cy="81358"/>
            </a:xfrm>
          </p:grpSpPr>
          <p:sp>
            <p:nvSpPr>
              <p:cNvPr id="75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6" name="Straight Arrow Connector 75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 rot="18050091">
              <a:off x="360469" y="2430688"/>
              <a:ext cx="256963" cy="81358"/>
              <a:chOff x="945724" y="2244096"/>
              <a:chExt cx="256963" cy="81358"/>
            </a:xfrm>
          </p:grpSpPr>
          <p:sp>
            <p:nvSpPr>
              <p:cNvPr id="73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 rot="14452607">
              <a:off x="725143" y="2420525"/>
              <a:ext cx="256963" cy="81358"/>
              <a:chOff x="945724" y="2244096"/>
              <a:chExt cx="256963" cy="81358"/>
            </a:xfrm>
          </p:grpSpPr>
          <p:sp>
            <p:nvSpPr>
              <p:cNvPr id="71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Arc 86"/>
          <p:cNvSpPr/>
          <p:nvPr/>
        </p:nvSpPr>
        <p:spPr bwMode="auto">
          <a:xfrm rot="5400000">
            <a:off x="2486256" y="1968081"/>
            <a:ext cx="1008296" cy="601057"/>
          </a:xfrm>
          <a:prstGeom prst="arc">
            <a:avLst>
              <a:gd name="adj1" fmla="val 17393194"/>
              <a:gd name="adj2" fmla="val 17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8" name="Arc 87"/>
          <p:cNvSpPr/>
          <p:nvPr/>
        </p:nvSpPr>
        <p:spPr bwMode="auto">
          <a:xfrm rot="5400000" flipV="1">
            <a:off x="2486256" y="1968081"/>
            <a:ext cx="1008296" cy="601057"/>
          </a:xfrm>
          <a:prstGeom prst="arc">
            <a:avLst>
              <a:gd name="adj1" fmla="val 17393194"/>
              <a:gd name="adj2" fmla="val 17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103386" y="1883559"/>
            <a:ext cx="1042873" cy="26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330417" y="2014087"/>
            <a:ext cx="1042873" cy="13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srgbClr val="FFFFFF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1112270" y="3017363"/>
            <a:ext cx="6548781" cy="461665"/>
            <a:chOff x="1246276" y="3006497"/>
            <a:chExt cx="6548781" cy="461665"/>
          </a:xfrm>
        </p:grpSpPr>
        <p:cxnSp>
          <p:nvCxnSpPr>
            <p:cNvPr id="92" name="Straight Arrow Connector 91"/>
            <p:cNvCxnSpPr/>
            <p:nvPr/>
          </p:nvCxnSpPr>
          <p:spPr>
            <a:xfrm>
              <a:off x="1246276" y="3066646"/>
              <a:ext cx="6548781" cy="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feld 28"/>
            <p:cNvSpPr txBox="1">
              <a:spLocks noChangeArrowheads="1"/>
            </p:cNvSpPr>
            <p:nvPr/>
          </p:nvSpPr>
          <p:spPr bwMode="auto">
            <a:xfrm>
              <a:off x="6650199" y="3006497"/>
              <a:ext cx="11120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2400" b="1" dirty="0" smtClean="0">
                  <a:solidFill>
                    <a:srgbClr val="0070C0"/>
                  </a:solidFill>
                </a:rPr>
                <a:t>time</a:t>
              </a:r>
              <a:endParaRPr lang="de-DE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4" name="Textfeld 28"/>
          <p:cNvSpPr txBox="1">
            <a:spLocks noChangeArrowheads="1"/>
          </p:cNvSpPr>
          <p:nvPr/>
        </p:nvSpPr>
        <p:spPr bwMode="auto">
          <a:xfrm>
            <a:off x="3546751" y="2465796"/>
            <a:ext cx="1428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1200" b="1" dirty="0" smtClean="0">
                <a:solidFill>
                  <a:srgbClr val="000000"/>
                </a:solidFill>
              </a:rPr>
              <a:t>in trap</a:t>
            </a:r>
            <a:endParaRPr lang="de-DE" sz="1200" b="1" dirty="0">
              <a:solidFill>
                <a:srgbClr val="000000"/>
              </a:solidFill>
            </a:endParaRPr>
          </a:p>
        </p:txBody>
      </p:sp>
      <p:pic>
        <p:nvPicPr>
          <p:cNvPr id="95" name="Picture 94" descr="C:\Documents and Settings\x22486\Local Settings\Temporary Internet Files\Content.IE5\PQZXX8RX\MPj0433161000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39" y="1589303"/>
            <a:ext cx="231903" cy="231903"/>
          </a:xfrm>
          <a:prstGeom prst="rect">
            <a:avLst/>
          </a:prstGeom>
          <a:noFill/>
        </p:spPr>
      </p:pic>
      <p:sp>
        <p:nvSpPr>
          <p:cNvPr id="97" name="Textfeld 28"/>
          <p:cNvSpPr txBox="1">
            <a:spLocks noChangeArrowheads="1"/>
          </p:cNvSpPr>
          <p:nvPr/>
        </p:nvSpPr>
        <p:spPr bwMode="auto">
          <a:xfrm>
            <a:off x="6204688" y="3466657"/>
            <a:ext cx="21139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b="1" dirty="0" smtClean="0">
                <a:solidFill>
                  <a:srgbClr val="0070C0"/>
                </a:solidFill>
              </a:rPr>
              <a:t>Laser emission</a:t>
            </a:r>
            <a:endParaRPr lang="de-DE" sz="2000" b="1" dirty="0">
              <a:solidFill>
                <a:srgbClr val="0070C0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1130253" y="2856867"/>
            <a:ext cx="5159744" cy="1015047"/>
            <a:chOff x="1264259" y="2846001"/>
            <a:chExt cx="5159744" cy="1015047"/>
          </a:xfrm>
        </p:grpSpPr>
        <p:sp>
          <p:nvSpPr>
            <p:cNvPr id="100" name="Rectangle 99"/>
            <p:cNvSpPr/>
            <p:nvPr/>
          </p:nvSpPr>
          <p:spPr>
            <a:xfrm>
              <a:off x="6338694" y="2963011"/>
              <a:ext cx="85309" cy="15419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>
                <a:solidFill>
                  <a:srgbClr val="FFFFFF"/>
                </a:solidFill>
              </a:endParaRPr>
            </a:p>
          </p:txBody>
        </p:sp>
        <p:sp>
          <p:nvSpPr>
            <p:cNvPr id="101" name="Line Callout 1 (Accent Bar) 100"/>
            <p:cNvSpPr/>
            <p:nvPr/>
          </p:nvSpPr>
          <p:spPr>
            <a:xfrm rot="5400000">
              <a:off x="1633283" y="2706110"/>
              <a:ext cx="785617" cy="1523665"/>
            </a:xfrm>
            <a:prstGeom prst="accentCallout1">
              <a:avLst>
                <a:gd name="adj1" fmla="val 38248"/>
                <a:gd name="adj2" fmla="val -7363"/>
                <a:gd name="adj3" fmla="val 59180"/>
                <a:gd name="adj4" fmla="val -32331"/>
              </a:avLst>
            </a:prstGeom>
            <a:noFill/>
            <a:ln w="571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Line Callout 1 (Accent Bar) 101"/>
            <p:cNvSpPr/>
            <p:nvPr/>
          </p:nvSpPr>
          <p:spPr>
            <a:xfrm rot="5400000">
              <a:off x="3666436" y="2253988"/>
              <a:ext cx="785617" cy="2428504"/>
            </a:xfrm>
            <a:prstGeom prst="accentCallout1">
              <a:avLst>
                <a:gd name="adj1" fmla="val 77077"/>
                <a:gd name="adj2" fmla="val -7362"/>
                <a:gd name="adj3" fmla="val 85361"/>
                <a:gd name="adj4" fmla="val -30511"/>
              </a:avLst>
            </a:prstGeom>
            <a:noFill/>
            <a:ln w="5715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Line Callout 1 (Accent Bar) 102"/>
            <p:cNvSpPr/>
            <p:nvPr/>
          </p:nvSpPr>
          <p:spPr>
            <a:xfrm rot="5400000">
              <a:off x="5416544" y="2973053"/>
              <a:ext cx="785617" cy="986377"/>
            </a:xfrm>
            <a:prstGeom prst="accentCallout1">
              <a:avLst>
                <a:gd name="adj1" fmla="val 77077"/>
                <a:gd name="adj2" fmla="val -7362"/>
                <a:gd name="adj3" fmla="val 143732"/>
                <a:gd name="adj4" fmla="val -30612"/>
              </a:avLst>
            </a:prstGeom>
            <a:noFill/>
            <a:ln w="57150"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4" name="Straight Connector 103"/>
            <p:cNvCxnSpPr>
              <a:endCxn id="100" idx="0"/>
            </p:cNvCxnSpPr>
            <p:nvPr/>
          </p:nvCxnSpPr>
          <p:spPr>
            <a:xfrm>
              <a:off x="6186034" y="2846001"/>
              <a:ext cx="195315" cy="117010"/>
            </a:xfrm>
            <a:prstGeom prst="line">
              <a:avLst/>
            </a:prstGeom>
            <a:ln w="5715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1090343" y="6094739"/>
            <a:ext cx="4207173" cy="0"/>
            <a:chOff x="1246276" y="2970866"/>
            <a:chExt cx="4207173" cy="461665"/>
          </a:xfrm>
        </p:grpSpPr>
        <p:cxnSp>
          <p:nvCxnSpPr>
            <p:cNvPr id="106" name="Straight Arrow Connector 105"/>
            <p:cNvCxnSpPr/>
            <p:nvPr/>
          </p:nvCxnSpPr>
          <p:spPr>
            <a:xfrm flipV="1">
              <a:off x="1246276" y="3048000"/>
              <a:ext cx="4207173" cy="186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feld 28"/>
            <p:cNvSpPr txBox="1">
              <a:spLocks noChangeArrowheads="1"/>
            </p:cNvSpPr>
            <p:nvPr/>
          </p:nvSpPr>
          <p:spPr bwMode="auto">
            <a:xfrm>
              <a:off x="4229376" y="2970866"/>
              <a:ext cx="11120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DE" sz="2400" b="1" dirty="0" smtClean="0">
                  <a:solidFill>
                    <a:srgbClr val="0070C0"/>
                  </a:solidFill>
                </a:rPr>
                <a:t>space</a:t>
              </a:r>
              <a:endParaRPr lang="de-DE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5400000">
            <a:off x="3732514" y="4655172"/>
            <a:ext cx="1008296" cy="601057"/>
            <a:chOff x="8892480" y="2796879"/>
            <a:chExt cx="719126" cy="411600"/>
          </a:xfrm>
        </p:grpSpPr>
        <p:sp>
          <p:nvSpPr>
            <p:cNvPr id="109" name="Arc 108"/>
            <p:cNvSpPr/>
            <p:nvPr/>
          </p:nvSpPr>
          <p:spPr bwMode="auto">
            <a:xfrm flipV="1">
              <a:off x="8892480" y="2796879"/>
              <a:ext cx="719126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" name="Arc 109"/>
            <p:cNvSpPr/>
            <p:nvPr/>
          </p:nvSpPr>
          <p:spPr bwMode="auto">
            <a:xfrm>
              <a:off x="9022615" y="2796879"/>
              <a:ext cx="588990" cy="411600"/>
            </a:xfrm>
            <a:prstGeom prst="arc">
              <a:avLst>
                <a:gd name="adj1" fmla="val 17393194"/>
                <a:gd name="adj2" fmla="val 170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365167" y="4656534"/>
            <a:ext cx="1173234" cy="1280220"/>
            <a:chOff x="827584" y="970352"/>
            <a:chExt cx="1296144" cy="1718900"/>
          </a:xfrm>
        </p:grpSpPr>
        <p:sp>
          <p:nvSpPr>
            <p:cNvPr id="112" name="Textfeld 28"/>
            <p:cNvSpPr txBox="1">
              <a:spLocks noChangeArrowheads="1"/>
            </p:cNvSpPr>
            <p:nvPr/>
          </p:nvSpPr>
          <p:spPr bwMode="auto">
            <a:xfrm>
              <a:off x="827584" y="981221"/>
              <a:ext cx="12961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Evaporative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Cooling</a:t>
              </a: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1007452" y="1605078"/>
              <a:ext cx="781331" cy="1028791"/>
              <a:chOff x="7431911" y="1425233"/>
              <a:chExt cx="757198" cy="1028791"/>
            </a:xfrm>
          </p:grpSpPr>
          <p:sp>
            <p:nvSpPr>
              <p:cNvPr id="115" name="Ellipse 598"/>
              <p:cNvSpPr/>
              <p:nvPr/>
            </p:nvSpPr>
            <p:spPr bwMode="auto">
              <a:xfrm>
                <a:off x="8112483" y="179810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Ellipse 599"/>
              <p:cNvSpPr/>
              <p:nvPr/>
            </p:nvSpPr>
            <p:spPr bwMode="auto">
              <a:xfrm>
                <a:off x="7898838" y="236702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Ellipse 600"/>
              <p:cNvSpPr/>
              <p:nvPr/>
            </p:nvSpPr>
            <p:spPr bwMode="auto">
              <a:xfrm>
                <a:off x="7971989" y="2306505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Ellipse 601"/>
              <p:cNvSpPr/>
              <p:nvPr/>
            </p:nvSpPr>
            <p:spPr bwMode="auto">
              <a:xfrm>
                <a:off x="7828426" y="233812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Ellipse 602"/>
              <p:cNvSpPr/>
              <p:nvPr/>
            </p:nvSpPr>
            <p:spPr bwMode="auto">
              <a:xfrm>
                <a:off x="7710506" y="156141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Ellipse 603"/>
              <p:cNvSpPr/>
              <p:nvPr/>
            </p:nvSpPr>
            <p:spPr bwMode="auto">
              <a:xfrm>
                <a:off x="8044802" y="2175989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Ellipse 604"/>
              <p:cNvSpPr/>
              <p:nvPr/>
            </p:nvSpPr>
            <p:spPr bwMode="auto">
              <a:xfrm>
                <a:off x="7810310" y="2229988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Ellipse 605"/>
              <p:cNvSpPr/>
              <p:nvPr/>
            </p:nvSpPr>
            <p:spPr bwMode="auto">
              <a:xfrm>
                <a:off x="7904316" y="2196294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Ellipse 606"/>
              <p:cNvSpPr/>
              <p:nvPr/>
            </p:nvSpPr>
            <p:spPr bwMode="auto">
              <a:xfrm>
                <a:off x="7733747" y="2204354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Ellipse 607"/>
              <p:cNvSpPr/>
              <p:nvPr/>
            </p:nvSpPr>
            <p:spPr bwMode="auto">
              <a:xfrm>
                <a:off x="7948748" y="207043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Ellipse 608"/>
              <p:cNvSpPr/>
              <p:nvPr/>
            </p:nvSpPr>
            <p:spPr bwMode="auto">
              <a:xfrm>
                <a:off x="7607264" y="179810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Ellipse 609"/>
              <p:cNvSpPr/>
              <p:nvPr/>
            </p:nvSpPr>
            <p:spPr bwMode="auto">
              <a:xfrm>
                <a:off x="8121429" y="1949787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Ellipse 610"/>
              <p:cNvSpPr/>
              <p:nvPr/>
            </p:nvSpPr>
            <p:spPr bwMode="auto">
              <a:xfrm>
                <a:off x="7886532" y="1730710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Ellipse 611"/>
              <p:cNvSpPr/>
              <p:nvPr/>
            </p:nvSpPr>
            <p:spPr bwMode="auto">
              <a:xfrm>
                <a:off x="7733747" y="2070432"/>
                <a:ext cx="67680" cy="8700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ihandform 619"/>
              <p:cNvSpPr/>
              <p:nvPr/>
            </p:nvSpPr>
            <p:spPr bwMode="auto">
              <a:xfrm>
                <a:off x="7652406" y="1670911"/>
                <a:ext cx="164078" cy="114860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reihandform 620"/>
              <p:cNvSpPr/>
              <p:nvPr/>
            </p:nvSpPr>
            <p:spPr bwMode="auto">
              <a:xfrm flipH="1">
                <a:off x="7431911" y="1425233"/>
                <a:ext cx="278593" cy="263240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" name="Rounded Rectangle 113"/>
            <p:cNvSpPr/>
            <p:nvPr/>
          </p:nvSpPr>
          <p:spPr>
            <a:xfrm>
              <a:off x="827584" y="970352"/>
              <a:ext cx="1296144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574632" y="4656534"/>
            <a:ext cx="1428120" cy="1280220"/>
            <a:chOff x="2595803" y="963564"/>
            <a:chExt cx="1577733" cy="1718900"/>
          </a:xfrm>
        </p:grpSpPr>
        <p:grpSp>
          <p:nvGrpSpPr>
            <p:cNvPr id="132" name="Group 131"/>
            <p:cNvGrpSpPr/>
            <p:nvPr/>
          </p:nvGrpSpPr>
          <p:grpSpPr>
            <a:xfrm>
              <a:off x="2699792" y="963564"/>
              <a:ext cx="1368152" cy="1718900"/>
              <a:chOff x="2699792" y="963564"/>
              <a:chExt cx="1368152" cy="1718900"/>
            </a:xfrm>
          </p:grpSpPr>
          <p:sp>
            <p:nvSpPr>
              <p:cNvPr id="134" name="Freihandform 575"/>
              <p:cNvSpPr/>
              <p:nvPr/>
            </p:nvSpPr>
            <p:spPr bwMode="auto">
              <a:xfrm>
                <a:off x="3101815" y="1843969"/>
                <a:ext cx="468490" cy="216359"/>
              </a:xfrm>
              <a:custGeom>
                <a:avLst/>
                <a:gdLst>
                  <a:gd name="connsiteX0" fmla="*/ 0 w 3956703"/>
                  <a:gd name="connsiteY0" fmla="*/ 0 h 3630071"/>
                  <a:gd name="connsiteX1" fmla="*/ 333286 w 3956703"/>
                  <a:gd name="connsiteY1" fmla="*/ 1136591 h 3630071"/>
                  <a:gd name="connsiteX2" fmla="*/ 794759 w 3956703"/>
                  <a:gd name="connsiteY2" fmla="*/ 2324456 h 3630071"/>
                  <a:gd name="connsiteX3" fmla="*/ 1273323 w 3956703"/>
                  <a:gd name="connsiteY3" fmla="*/ 3170490 h 3630071"/>
                  <a:gd name="connsiteX4" fmla="*/ 1598063 w 3956703"/>
                  <a:gd name="connsiteY4" fmla="*/ 3495230 h 3630071"/>
                  <a:gd name="connsiteX5" fmla="*/ 1803162 w 3956703"/>
                  <a:gd name="connsiteY5" fmla="*/ 3606325 h 3630071"/>
                  <a:gd name="connsiteX6" fmla="*/ 1999716 w 3956703"/>
                  <a:gd name="connsiteY6" fmla="*/ 3623417 h 3630071"/>
                  <a:gd name="connsiteX7" fmla="*/ 2367185 w 3956703"/>
                  <a:gd name="connsiteY7" fmla="*/ 3520867 h 3630071"/>
                  <a:gd name="connsiteX8" fmla="*/ 2649196 w 3956703"/>
                  <a:gd name="connsiteY8" fmla="*/ 3213219 h 3630071"/>
                  <a:gd name="connsiteX9" fmla="*/ 2999574 w 3956703"/>
                  <a:gd name="connsiteY9" fmla="*/ 2666288 h 3630071"/>
                  <a:gd name="connsiteX10" fmla="*/ 3392680 w 3956703"/>
                  <a:gd name="connsiteY10" fmla="*/ 1768980 h 3630071"/>
                  <a:gd name="connsiteX11" fmla="*/ 3666145 w 3956703"/>
                  <a:gd name="connsiteY11" fmla="*/ 974221 h 3630071"/>
                  <a:gd name="connsiteX12" fmla="*/ 3956703 w 3956703"/>
                  <a:gd name="connsiteY12" fmla="*/ 8546 h 3630071"/>
                  <a:gd name="connsiteX0" fmla="*/ 0 w 3956703"/>
                  <a:gd name="connsiteY0" fmla="*/ 0 h 3630071"/>
                  <a:gd name="connsiteX1" fmla="*/ 333286 w 3956703"/>
                  <a:gd name="connsiteY1" fmla="*/ 1136591 h 3630071"/>
                  <a:gd name="connsiteX2" fmla="*/ 794759 w 3956703"/>
                  <a:gd name="connsiteY2" fmla="*/ 2324456 h 3630071"/>
                  <a:gd name="connsiteX3" fmla="*/ 1273323 w 3956703"/>
                  <a:gd name="connsiteY3" fmla="*/ 3170490 h 3630071"/>
                  <a:gd name="connsiteX4" fmla="*/ 1598063 w 3956703"/>
                  <a:gd name="connsiteY4" fmla="*/ 3495230 h 3630071"/>
                  <a:gd name="connsiteX5" fmla="*/ 1803162 w 3956703"/>
                  <a:gd name="connsiteY5" fmla="*/ 3606325 h 3630071"/>
                  <a:gd name="connsiteX6" fmla="*/ 1999716 w 3956703"/>
                  <a:gd name="connsiteY6" fmla="*/ 3623417 h 3630071"/>
                  <a:gd name="connsiteX7" fmla="*/ 2367185 w 3956703"/>
                  <a:gd name="connsiteY7" fmla="*/ 3520867 h 3630071"/>
                  <a:gd name="connsiteX8" fmla="*/ 2649196 w 3956703"/>
                  <a:gd name="connsiteY8" fmla="*/ 3213219 h 3630071"/>
                  <a:gd name="connsiteX9" fmla="*/ 2999574 w 3956703"/>
                  <a:gd name="connsiteY9" fmla="*/ 2666288 h 3630071"/>
                  <a:gd name="connsiteX10" fmla="*/ 3392680 w 3956703"/>
                  <a:gd name="connsiteY10" fmla="*/ 1768980 h 3630071"/>
                  <a:gd name="connsiteX11" fmla="*/ 3666145 w 3956703"/>
                  <a:gd name="connsiteY11" fmla="*/ 974221 h 3630071"/>
                  <a:gd name="connsiteX12" fmla="*/ 3956703 w 3956703"/>
                  <a:gd name="connsiteY12" fmla="*/ 8546 h 363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56703" h="3630071">
                    <a:moveTo>
                      <a:pt x="0" y="0"/>
                    </a:moveTo>
                    <a:cubicBezTo>
                      <a:pt x="100413" y="374591"/>
                      <a:pt x="200826" y="749182"/>
                      <a:pt x="333286" y="1136591"/>
                    </a:cubicBezTo>
                    <a:cubicBezTo>
                      <a:pt x="465746" y="1524000"/>
                      <a:pt x="638086" y="1985473"/>
                      <a:pt x="794759" y="2324456"/>
                    </a:cubicBezTo>
                    <a:cubicBezTo>
                      <a:pt x="951432" y="2663439"/>
                      <a:pt x="1139439" y="2975361"/>
                      <a:pt x="1273323" y="3170490"/>
                    </a:cubicBezTo>
                    <a:cubicBezTo>
                      <a:pt x="1407207" y="3365619"/>
                      <a:pt x="1509757" y="3422591"/>
                      <a:pt x="1598063" y="3495230"/>
                    </a:cubicBezTo>
                    <a:cubicBezTo>
                      <a:pt x="1686370" y="3567869"/>
                      <a:pt x="1736220" y="3584961"/>
                      <a:pt x="1803162" y="3606325"/>
                    </a:cubicBezTo>
                    <a:cubicBezTo>
                      <a:pt x="1870104" y="3627689"/>
                      <a:pt x="1905712" y="3637660"/>
                      <a:pt x="1999716" y="3623417"/>
                    </a:cubicBezTo>
                    <a:cubicBezTo>
                      <a:pt x="2093720" y="3609174"/>
                      <a:pt x="2227411" y="3614871"/>
                      <a:pt x="2367185" y="3520867"/>
                    </a:cubicBezTo>
                    <a:cubicBezTo>
                      <a:pt x="2506959" y="3426863"/>
                      <a:pt x="2543798" y="3355649"/>
                      <a:pt x="2649196" y="3213219"/>
                    </a:cubicBezTo>
                    <a:cubicBezTo>
                      <a:pt x="2754594" y="3070789"/>
                      <a:pt x="2875660" y="2906994"/>
                      <a:pt x="2999574" y="2666288"/>
                    </a:cubicBezTo>
                    <a:cubicBezTo>
                      <a:pt x="3123488" y="2425582"/>
                      <a:pt x="3281585" y="2050991"/>
                      <a:pt x="3392680" y="1768980"/>
                    </a:cubicBezTo>
                    <a:cubicBezTo>
                      <a:pt x="3503775" y="1486969"/>
                      <a:pt x="3572141" y="1267627"/>
                      <a:pt x="3666145" y="974221"/>
                    </a:cubicBezTo>
                    <a:cubicBezTo>
                      <a:pt x="3760149" y="680815"/>
                      <a:pt x="3858426" y="344680"/>
                      <a:pt x="3956703" y="854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2699792" y="963564"/>
                <a:ext cx="1368152" cy="1718900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800371" y="1114398"/>
                <a:ext cx="1152127" cy="515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" name="Textfeld 28"/>
            <p:cNvSpPr txBox="1">
              <a:spLocks noChangeArrowheads="1"/>
            </p:cNvSpPr>
            <p:nvPr/>
          </p:nvSpPr>
          <p:spPr bwMode="auto">
            <a:xfrm>
              <a:off x="2595803" y="974433"/>
              <a:ext cx="1577733" cy="70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Bose Einstein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Condensation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1061574" y="4656534"/>
            <a:ext cx="1173234" cy="1280220"/>
            <a:chOff x="323528" y="1196752"/>
            <a:chExt cx="1296144" cy="1718900"/>
          </a:xfrm>
        </p:grpSpPr>
        <p:cxnSp>
          <p:nvCxnSpPr>
            <p:cNvPr id="138" name="Gerade Verbindung mit Pfeil 24"/>
            <p:cNvCxnSpPr/>
            <p:nvPr/>
          </p:nvCxnSpPr>
          <p:spPr>
            <a:xfrm>
              <a:off x="779755" y="2179786"/>
              <a:ext cx="19184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Ellipse 752"/>
            <p:cNvSpPr>
              <a:spLocks/>
            </p:cNvSpPr>
            <p:nvPr/>
          </p:nvSpPr>
          <p:spPr bwMode="auto">
            <a:xfrm>
              <a:off x="733729" y="2143921"/>
              <a:ext cx="71589" cy="8700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srgbClr val="000000"/>
                </a:solidFill>
              </a:endParaRPr>
            </a:p>
          </p:txBody>
        </p:sp>
        <p:cxnSp>
          <p:nvCxnSpPr>
            <p:cNvPr id="140" name="Gerade Verbindung mit Pfeil 768"/>
            <p:cNvCxnSpPr/>
            <p:nvPr/>
          </p:nvCxnSpPr>
          <p:spPr>
            <a:xfrm>
              <a:off x="584177" y="2277175"/>
              <a:ext cx="19184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Ellipse 769"/>
            <p:cNvSpPr>
              <a:spLocks/>
            </p:cNvSpPr>
            <p:nvPr/>
          </p:nvSpPr>
          <p:spPr bwMode="auto">
            <a:xfrm>
              <a:off x="538150" y="2241309"/>
              <a:ext cx="71589" cy="8700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mtClean="0">
                <a:solidFill>
                  <a:srgbClr val="000000"/>
                </a:solidFill>
              </a:endParaRPr>
            </a:p>
          </p:txBody>
        </p:sp>
        <p:sp>
          <p:nvSpPr>
            <p:cNvPr id="142" name="Textfeld 28"/>
            <p:cNvSpPr txBox="1">
              <a:spLocks noChangeArrowheads="1"/>
            </p:cNvSpPr>
            <p:nvPr/>
          </p:nvSpPr>
          <p:spPr bwMode="auto">
            <a:xfrm>
              <a:off x="323528" y="1207621"/>
              <a:ext cx="12961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Laser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400" b="1" dirty="0" smtClean="0">
                  <a:solidFill>
                    <a:srgbClr val="000000"/>
                  </a:solidFill>
                </a:rPr>
                <a:t>Cooling</a:t>
              </a: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23528" y="1196752"/>
              <a:ext cx="1296144" cy="1718900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>
                <a:solidFill>
                  <a:srgbClr val="FFFFFF"/>
                </a:solidFill>
              </a:endParaRP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945724" y="2244096"/>
              <a:ext cx="256963" cy="81358"/>
              <a:chOff x="945724" y="2244096"/>
              <a:chExt cx="256963" cy="81358"/>
            </a:xfrm>
          </p:grpSpPr>
          <p:sp>
            <p:nvSpPr>
              <p:cNvPr id="166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1403E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7" name="Straight Arrow Connector 166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1403EB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1005513" y="2065058"/>
              <a:ext cx="256963" cy="81358"/>
              <a:chOff x="945724" y="2244096"/>
              <a:chExt cx="256963" cy="81358"/>
            </a:xfrm>
          </p:grpSpPr>
          <p:sp>
            <p:nvSpPr>
              <p:cNvPr id="164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1403E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5" name="Straight Arrow Connector 164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1403EB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1130607" y="2151337"/>
              <a:ext cx="256963" cy="81358"/>
              <a:chOff x="945724" y="2244096"/>
              <a:chExt cx="256963" cy="81358"/>
            </a:xfrm>
          </p:grpSpPr>
          <p:sp>
            <p:nvSpPr>
              <p:cNvPr id="162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1403E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3" name="Straight Arrow Connector 162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1403EB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1259088" y="2259619"/>
              <a:ext cx="256963" cy="81358"/>
              <a:chOff x="945724" y="2244096"/>
              <a:chExt cx="256963" cy="81358"/>
            </a:xfrm>
          </p:grpSpPr>
          <p:sp>
            <p:nvSpPr>
              <p:cNvPr id="160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1403E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1" name="Straight Arrow Connector 160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1403EB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1300622" y="2053228"/>
              <a:ext cx="256963" cy="81358"/>
              <a:chOff x="945724" y="2244096"/>
              <a:chExt cx="256963" cy="81358"/>
            </a:xfrm>
          </p:grpSpPr>
          <p:sp>
            <p:nvSpPr>
              <p:cNvPr id="158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1403E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9" name="Straight Arrow Connector 158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1403EB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 rot="6628019">
              <a:off x="712998" y="1972325"/>
              <a:ext cx="256963" cy="81358"/>
              <a:chOff x="945724" y="2244096"/>
              <a:chExt cx="256963" cy="81358"/>
            </a:xfrm>
          </p:grpSpPr>
          <p:sp>
            <p:nvSpPr>
              <p:cNvPr id="156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 rot="18050091">
              <a:off x="360469" y="2430688"/>
              <a:ext cx="256963" cy="81358"/>
              <a:chOff x="945724" y="2244096"/>
              <a:chExt cx="256963" cy="81358"/>
            </a:xfrm>
          </p:grpSpPr>
          <p:sp>
            <p:nvSpPr>
              <p:cNvPr id="154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5" name="Straight Arrow Connector 154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 rot="14452607">
              <a:off x="725143" y="2420525"/>
              <a:ext cx="256963" cy="81358"/>
              <a:chOff x="945724" y="2244096"/>
              <a:chExt cx="256963" cy="81358"/>
            </a:xfrm>
          </p:grpSpPr>
          <p:sp>
            <p:nvSpPr>
              <p:cNvPr id="152" name="Freihandform 776"/>
              <p:cNvSpPr/>
              <p:nvPr/>
            </p:nvSpPr>
            <p:spPr>
              <a:xfrm>
                <a:off x="1015691" y="2244096"/>
                <a:ext cx="186996" cy="81358"/>
              </a:xfrm>
              <a:custGeom>
                <a:avLst/>
                <a:gdLst>
                  <a:gd name="connsiteX0" fmla="*/ 0 w 724619"/>
                  <a:gd name="connsiteY0" fmla="*/ 163903 h 296175"/>
                  <a:gd name="connsiteX1" fmla="*/ 129396 w 724619"/>
                  <a:gd name="connsiteY1" fmla="*/ 163903 h 296175"/>
                  <a:gd name="connsiteX2" fmla="*/ 232913 w 724619"/>
                  <a:gd name="connsiteY2" fmla="*/ 34506 h 296175"/>
                  <a:gd name="connsiteX3" fmla="*/ 336430 w 724619"/>
                  <a:gd name="connsiteY3" fmla="*/ 267420 h 296175"/>
                  <a:gd name="connsiteX4" fmla="*/ 448573 w 724619"/>
                  <a:gd name="connsiteY4" fmla="*/ 34506 h 296175"/>
                  <a:gd name="connsiteX5" fmla="*/ 552090 w 724619"/>
                  <a:gd name="connsiteY5" fmla="*/ 293299 h 296175"/>
                  <a:gd name="connsiteX6" fmla="*/ 664234 w 724619"/>
                  <a:gd name="connsiteY6" fmla="*/ 17253 h 296175"/>
                  <a:gd name="connsiteX7" fmla="*/ 724619 w 724619"/>
                  <a:gd name="connsiteY7" fmla="*/ 189782 h 296175"/>
                  <a:gd name="connsiteX0" fmla="*/ -1 w 595222"/>
                  <a:gd name="connsiteY0" fmla="*/ 148694 h 278114"/>
                  <a:gd name="connsiteX1" fmla="*/ 103516 w 595222"/>
                  <a:gd name="connsiteY1" fmla="*/ 19297 h 278114"/>
                  <a:gd name="connsiteX2" fmla="*/ 207033 w 595222"/>
                  <a:gd name="connsiteY2" fmla="*/ 252211 h 278114"/>
                  <a:gd name="connsiteX3" fmla="*/ 319176 w 595222"/>
                  <a:gd name="connsiteY3" fmla="*/ 19297 h 278114"/>
                  <a:gd name="connsiteX4" fmla="*/ 422693 w 595222"/>
                  <a:gd name="connsiteY4" fmla="*/ 278090 h 278114"/>
                  <a:gd name="connsiteX5" fmla="*/ 534837 w 595222"/>
                  <a:gd name="connsiteY5" fmla="*/ 2044 h 278114"/>
                  <a:gd name="connsiteX6" fmla="*/ 595222 w 595222"/>
                  <a:gd name="connsiteY6" fmla="*/ 174573 h 278114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30082 w 595222"/>
                  <a:gd name="connsiteY4" fmla="*/ 219153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95222"/>
                  <a:gd name="connsiteY0" fmla="*/ 148694 h 252210"/>
                  <a:gd name="connsiteX1" fmla="*/ 103516 w 595222"/>
                  <a:gd name="connsiteY1" fmla="*/ 19297 h 252210"/>
                  <a:gd name="connsiteX2" fmla="*/ 207033 w 595222"/>
                  <a:gd name="connsiteY2" fmla="*/ 252211 h 252210"/>
                  <a:gd name="connsiteX3" fmla="*/ 319176 w 595222"/>
                  <a:gd name="connsiteY3" fmla="*/ 19297 h 252210"/>
                  <a:gd name="connsiteX4" fmla="*/ 422692 w 595222"/>
                  <a:gd name="connsiteY4" fmla="*/ 248621 h 252210"/>
                  <a:gd name="connsiteX5" fmla="*/ 534837 w 595222"/>
                  <a:gd name="connsiteY5" fmla="*/ 2044 h 252210"/>
                  <a:gd name="connsiteX6" fmla="*/ 595222 w 595222"/>
                  <a:gd name="connsiteY6" fmla="*/ 174573 h 252210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34837 w 587831"/>
                  <a:gd name="connsiteY5" fmla="*/ 2542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5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33081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7831"/>
                  <a:gd name="connsiteY0" fmla="*/ 149192 h 252708"/>
                  <a:gd name="connsiteX1" fmla="*/ 103516 w 587831"/>
                  <a:gd name="connsiteY1" fmla="*/ 19794 h 252708"/>
                  <a:gd name="connsiteX2" fmla="*/ 207033 w 587831"/>
                  <a:gd name="connsiteY2" fmla="*/ 252709 h 252708"/>
                  <a:gd name="connsiteX3" fmla="*/ 319176 w 587831"/>
                  <a:gd name="connsiteY3" fmla="*/ 19795 h 252708"/>
                  <a:gd name="connsiteX4" fmla="*/ 422692 w 587831"/>
                  <a:gd name="connsiteY4" fmla="*/ 249119 h 252708"/>
                  <a:gd name="connsiteX5" fmla="*/ 505271 w 587831"/>
                  <a:gd name="connsiteY5" fmla="*/ 2543 h 252708"/>
                  <a:gd name="connsiteX6" fmla="*/ 587831 w 587831"/>
                  <a:gd name="connsiteY6" fmla="*/ 152968 h 252708"/>
                  <a:gd name="connsiteX0" fmla="*/ -1 w 580437"/>
                  <a:gd name="connsiteY0" fmla="*/ 148187 h 251703"/>
                  <a:gd name="connsiteX1" fmla="*/ 103516 w 580437"/>
                  <a:gd name="connsiteY1" fmla="*/ 18789 h 251703"/>
                  <a:gd name="connsiteX2" fmla="*/ 207033 w 580437"/>
                  <a:gd name="connsiteY2" fmla="*/ 251704 h 251703"/>
                  <a:gd name="connsiteX3" fmla="*/ 319176 w 580437"/>
                  <a:gd name="connsiteY3" fmla="*/ 18790 h 251703"/>
                  <a:gd name="connsiteX4" fmla="*/ 422692 w 580437"/>
                  <a:gd name="connsiteY4" fmla="*/ 248114 h 251703"/>
                  <a:gd name="connsiteX5" fmla="*/ 505271 w 580437"/>
                  <a:gd name="connsiteY5" fmla="*/ 1538 h 251703"/>
                  <a:gd name="connsiteX6" fmla="*/ 580437 w 580437"/>
                  <a:gd name="connsiteY6" fmla="*/ 210899 h 251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437" h="251703">
                    <a:moveTo>
                      <a:pt x="-1" y="148187"/>
                    </a:moveTo>
                    <a:cubicBezTo>
                      <a:pt x="38818" y="126621"/>
                      <a:pt x="69010" y="1536"/>
                      <a:pt x="103516" y="18789"/>
                    </a:cubicBezTo>
                    <a:cubicBezTo>
                      <a:pt x="138022" y="36042"/>
                      <a:pt x="171090" y="251704"/>
                      <a:pt x="207033" y="251704"/>
                    </a:cubicBezTo>
                    <a:cubicBezTo>
                      <a:pt x="242976" y="251704"/>
                      <a:pt x="283233" y="19388"/>
                      <a:pt x="319176" y="18790"/>
                    </a:cubicBezTo>
                    <a:cubicBezTo>
                      <a:pt x="355119" y="18192"/>
                      <a:pt x="391676" y="250989"/>
                      <a:pt x="422692" y="248114"/>
                    </a:cubicBezTo>
                    <a:cubicBezTo>
                      <a:pt x="453708" y="245239"/>
                      <a:pt x="476516" y="18791"/>
                      <a:pt x="505271" y="1538"/>
                    </a:cubicBezTo>
                    <a:cubicBezTo>
                      <a:pt x="534026" y="-15715"/>
                      <a:pt x="564622" y="116008"/>
                      <a:pt x="580437" y="210899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3" name="Straight Arrow Connector 152"/>
              <p:cNvCxnSpPr/>
              <p:nvPr/>
            </p:nvCxnSpPr>
            <p:spPr>
              <a:xfrm flipH="1">
                <a:off x="945724" y="2289613"/>
                <a:ext cx="50919" cy="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8" name="Arc 167"/>
          <p:cNvSpPr/>
          <p:nvPr/>
        </p:nvSpPr>
        <p:spPr bwMode="auto">
          <a:xfrm rot="5400000">
            <a:off x="2464329" y="5081088"/>
            <a:ext cx="1008296" cy="601057"/>
          </a:xfrm>
          <a:prstGeom prst="arc">
            <a:avLst>
              <a:gd name="adj1" fmla="val 17393194"/>
              <a:gd name="adj2" fmla="val 17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9" name="Arc 168"/>
          <p:cNvSpPr/>
          <p:nvPr/>
        </p:nvSpPr>
        <p:spPr bwMode="auto">
          <a:xfrm rot="5400000" flipV="1">
            <a:off x="2464329" y="5081088"/>
            <a:ext cx="1008296" cy="601057"/>
          </a:xfrm>
          <a:prstGeom prst="arc">
            <a:avLst>
              <a:gd name="adj1" fmla="val 17393194"/>
              <a:gd name="adj2" fmla="val 17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0" name="Textfeld 28"/>
          <p:cNvSpPr txBox="1">
            <a:spLocks noChangeArrowheads="1"/>
          </p:cNvSpPr>
          <p:nvPr/>
        </p:nvSpPr>
        <p:spPr bwMode="auto">
          <a:xfrm>
            <a:off x="3524824" y="5443136"/>
            <a:ext cx="1428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1200" b="1" dirty="0" smtClean="0">
                <a:solidFill>
                  <a:srgbClr val="000000"/>
                </a:solidFill>
              </a:rPr>
              <a:t>in atom laser 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1200" b="1" dirty="0" smtClean="0">
                <a:solidFill>
                  <a:srgbClr val="000000"/>
                </a:solidFill>
              </a:rPr>
              <a:t>guide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171" name="Trapezoid 170"/>
          <p:cNvSpPr/>
          <p:nvPr/>
        </p:nvSpPr>
        <p:spPr bwMode="auto">
          <a:xfrm rot="16200000">
            <a:off x="4513958" y="5175764"/>
            <a:ext cx="46467" cy="574960"/>
          </a:xfrm>
          <a:prstGeom prst="trapezoid">
            <a:avLst/>
          </a:prstGeom>
          <a:solidFill>
            <a:srgbClr val="3399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72" name="Group 171"/>
          <p:cNvGrpSpPr/>
          <p:nvPr/>
        </p:nvGrpSpPr>
        <p:grpSpPr>
          <a:xfrm>
            <a:off x="4386520" y="5443686"/>
            <a:ext cx="425102" cy="45719"/>
            <a:chOff x="10016033" y="4560515"/>
            <a:chExt cx="1504586" cy="222233"/>
          </a:xfrm>
        </p:grpSpPr>
        <p:sp>
          <p:nvSpPr>
            <p:cNvPr id="173" name="Freeform 11"/>
            <p:cNvSpPr>
              <a:spLocks/>
            </p:cNvSpPr>
            <p:nvPr/>
          </p:nvSpPr>
          <p:spPr bwMode="auto">
            <a:xfrm>
              <a:off x="11253733" y="4560515"/>
              <a:ext cx="266886" cy="222233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de-DE" sz="1600">
                <a:solidFill>
                  <a:srgbClr val="000000"/>
                </a:solidFill>
              </a:endParaRPr>
            </a:p>
          </p:txBody>
        </p:sp>
        <p:sp>
          <p:nvSpPr>
            <p:cNvPr id="174" name="Freeform 7"/>
            <p:cNvSpPr>
              <a:spLocks/>
            </p:cNvSpPr>
            <p:nvPr/>
          </p:nvSpPr>
          <p:spPr bwMode="auto">
            <a:xfrm>
              <a:off x="10016033" y="4560515"/>
              <a:ext cx="304582" cy="222233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de-DE" sz="1600">
                <a:solidFill>
                  <a:srgbClr val="000000"/>
                </a:solidFill>
              </a:endParaRPr>
            </a:p>
          </p:txBody>
        </p:sp>
        <p:sp>
          <p:nvSpPr>
            <p:cNvPr id="175" name="Freeform 8"/>
            <p:cNvSpPr>
              <a:spLocks/>
            </p:cNvSpPr>
            <p:nvPr/>
          </p:nvSpPr>
          <p:spPr bwMode="auto">
            <a:xfrm>
              <a:off x="10322072" y="4560515"/>
              <a:ext cx="331722" cy="22223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de-DE" sz="1600">
                <a:solidFill>
                  <a:srgbClr val="000000"/>
                </a:solidFill>
              </a:endParaRPr>
            </a:p>
          </p:txBody>
        </p:sp>
        <p:sp>
          <p:nvSpPr>
            <p:cNvPr id="176" name="Freeform 9"/>
            <p:cNvSpPr>
              <a:spLocks/>
            </p:cNvSpPr>
            <p:nvPr/>
          </p:nvSpPr>
          <p:spPr bwMode="auto">
            <a:xfrm>
              <a:off x="10654962" y="4560515"/>
              <a:ext cx="265377" cy="222233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de-DE" sz="1600">
                <a:solidFill>
                  <a:srgbClr val="000000"/>
                </a:solidFill>
              </a:endParaRPr>
            </a:p>
          </p:txBody>
        </p:sp>
        <p:sp>
          <p:nvSpPr>
            <p:cNvPr id="177" name="Freeform 10"/>
            <p:cNvSpPr>
              <a:spLocks/>
            </p:cNvSpPr>
            <p:nvPr/>
          </p:nvSpPr>
          <p:spPr bwMode="auto">
            <a:xfrm>
              <a:off x="10921817" y="4560515"/>
              <a:ext cx="336246" cy="222233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de-DE" sz="1600">
                <a:solidFill>
                  <a:srgbClr val="000000"/>
                </a:solidFill>
              </a:endParaRPr>
            </a:p>
          </p:txBody>
        </p:sp>
      </p:grpSp>
      <p:sp>
        <p:nvSpPr>
          <p:cNvPr id="178" name="Isosceles Triangle 177"/>
          <p:cNvSpPr/>
          <p:nvPr/>
        </p:nvSpPr>
        <p:spPr bwMode="auto">
          <a:xfrm rot="5400000">
            <a:off x="4790548" y="5408924"/>
            <a:ext cx="94228" cy="115242"/>
          </a:xfrm>
          <a:prstGeom prst="triangle">
            <a:avLst/>
          </a:prstGeom>
          <a:solidFill>
            <a:srgbClr val="3399FF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4" name="Elbow Connector 3"/>
          <p:cNvCxnSpPr/>
          <p:nvPr/>
        </p:nvCxnSpPr>
        <p:spPr bwMode="auto">
          <a:xfrm rot="16200000" flipV="1">
            <a:off x="6131715" y="3379588"/>
            <a:ext cx="410634" cy="179380"/>
          </a:xfrm>
          <a:prstGeom prst="bentConnector3">
            <a:avLst>
              <a:gd name="adj1" fmla="val 89"/>
            </a:avLst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2037583" y="4083112"/>
            <a:ext cx="340451" cy="0"/>
          </a:xfrm>
          <a:prstGeom prst="straightConnector1">
            <a:avLst/>
          </a:prstGeom>
          <a:noFill/>
          <a:ln w="15875" cap="flat" cmpd="sng" algn="ctr">
            <a:solidFill>
              <a:srgbClr val="0C77C3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03493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8" grpId="0" animBg="1"/>
      <p:bldP spid="169" grpId="0" animBg="1"/>
      <p:bldP spid="170" grpId="0"/>
      <p:bldP spid="171" grpId="0" animBg="1"/>
      <p:bldP spid="1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96906" y="82543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Evaporative cooling of guided atoms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8" y="1333508"/>
            <a:ext cx="7094646" cy="5322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996" y="833041"/>
            <a:ext cx="4296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latin typeface="+mj-lt"/>
              </a:rPr>
              <a:t>Guéry-Odelin group, PR A 72</a:t>
            </a:r>
            <a:r>
              <a:rPr lang="en-GB" sz="1600" dirty="0">
                <a:latin typeface="+mj-lt"/>
              </a:rPr>
              <a:t>, </a:t>
            </a:r>
            <a:r>
              <a:rPr lang="en-GB" sz="1600" dirty="0" smtClean="0">
                <a:latin typeface="+mj-lt"/>
              </a:rPr>
              <a:t>033411 (2005) </a:t>
            </a:r>
            <a:endParaRPr lang="en-GB" sz="1600" dirty="0"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7654159" y="3373821"/>
            <a:ext cx="772347" cy="31531"/>
          </a:xfrm>
          <a:prstGeom prst="straightConnector1">
            <a:avLst/>
          </a:pr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7840141" y="3405352"/>
            <a:ext cx="1761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latin typeface="+mj-lt"/>
              </a:rPr>
              <a:t>beam from oven</a:t>
            </a:r>
            <a:endParaRPr lang="en-GB" sz="12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4521" y="3717920"/>
            <a:ext cx="1761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solidFill>
                  <a:schemeClr val="bg1"/>
                </a:solidFill>
                <a:latin typeface="+mj-lt"/>
              </a:rPr>
              <a:t>Zeeman slower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534" y="2892858"/>
            <a:ext cx="612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>
                <a:solidFill>
                  <a:schemeClr val="bg1"/>
                </a:solidFill>
                <a:latin typeface="+mj-lt"/>
              </a:rPr>
              <a:t>MOT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 rot="1605746">
            <a:off x="4388395" y="5724822"/>
            <a:ext cx="4132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  <a:latin typeface="+mj-lt"/>
              </a:rPr>
              <a:t>atomic beam in 2D quadrupole guide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4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96906" y="82543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Evaporative cooling of guided atoms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6" y="885190"/>
            <a:ext cx="8803569" cy="1892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413234" y="867082"/>
            <a:ext cx="2151994" cy="560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375" y="3194585"/>
            <a:ext cx="429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+mj-lt"/>
              </a:rPr>
              <a:t>Every 100ms</a:t>
            </a:r>
            <a:endParaRPr lang="en-GB" sz="1200" dirty="0" smtClean="0"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+mj-lt"/>
              </a:rPr>
              <a:t>accumulate 10</a:t>
            </a:r>
            <a:r>
              <a:rPr lang="en-GB" sz="1200" baseline="30000" dirty="0" smtClean="0">
                <a:latin typeface="+mj-lt"/>
              </a:rPr>
              <a:t>9</a:t>
            </a:r>
            <a:r>
              <a:rPr lang="en-GB" sz="1200" dirty="0" smtClean="0">
                <a:latin typeface="+mj-lt"/>
              </a:rPr>
              <a:t> atoms in MOT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j-lt"/>
              </a:rPr>
              <a:t>push those atoms into magnetic guide</a:t>
            </a:r>
            <a:endParaRPr lang="en-GB" sz="12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2816" y="3875129"/>
            <a:ext cx="4296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+mj-lt"/>
              </a:rPr>
              <a:t>Reduce forward velocity by climbing hill</a:t>
            </a:r>
          </a:p>
          <a:p>
            <a:pPr algn="l"/>
            <a:r>
              <a:rPr lang="en-US" sz="1200" dirty="0" smtClean="0">
                <a:latin typeface="+mj-lt"/>
              </a:rPr>
              <a:t>Let packets of atoms overlap to form beam</a:t>
            </a:r>
            <a:endParaRPr lang="en-GB" sz="12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38464" y="4418304"/>
            <a:ext cx="4296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+mj-lt"/>
              </a:rPr>
              <a:t>Perform evaporation while beam drifts along guide</a:t>
            </a:r>
            <a:endParaRPr lang="en-GB" sz="12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2805" y="4706284"/>
            <a:ext cx="2211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+mj-lt"/>
              </a:rPr>
              <a:t>detect atoms by fluorescence</a:t>
            </a:r>
          </a:p>
          <a:p>
            <a:pPr algn="l"/>
            <a:endParaRPr lang="en-US" sz="1200" dirty="0" smtClean="0">
              <a:latin typeface="+mj-lt"/>
            </a:endParaRPr>
          </a:p>
          <a:p>
            <a:pPr algn="l"/>
            <a:r>
              <a:rPr lang="en-US" sz="1200" dirty="0" smtClean="0">
                <a:latin typeface="+mj-lt"/>
              </a:rPr>
              <a:t>determine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</a:t>
            </a:r>
            <a:r>
              <a:rPr lang="en-US" sz="1200" dirty="0" smtClean="0">
                <a:latin typeface="+mj-lt"/>
              </a:rPr>
              <a:t>lux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</a:t>
            </a:r>
            <a:r>
              <a:rPr lang="en-US" sz="1200" dirty="0" smtClean="0">
                <a:latin typeface="+mj-lt"/>
              </a:rPr>
              <a:t>orward velocity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r</a:t>
            </a:r>
            <a:r>
              <a:rPr lang="en-US" sz="1200" dirty="0" smtClean="0">
                <a:latin typeface="+mj-lt"/>
              </a:rPr>
              <a:t>adial temperature </a:t>
            </a:r>
            <a:endParaRPr lang="en-GB" sz="12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9095" y="5747267"/>
            <a:ext cx="3343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305796"/>
                </a:solidFill>
                <a:latin typeface="+mj-lt"/>
              </a:rPr>
              <a:t>Phase-space density evolution</a:t>
            </a:r>
            <a:endParaRPr lang="en-GB" sz="1600" dirty="0">
              <a:solidFill>
                <a:srgbClr val="305796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2044" y="6099125"/>
            <a:ext cx="2602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MOT: 10</a:t>
            </a:r>
            <a:r>
              <a:rPr lang="en-US" sz="1600" baseline="30000" dirty="0" smtClean="0">
                <a:latin typeface="+mj-lt"/>
              </a:rPr>
              <a:t>-5</a:t>
            </a:r>
            <a:endParaRPr lang="en-GB" sz="1400" baseline="300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59927" y="6113458"/>
            <a:ext cx="2602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start guide: 10</a:t>
            </a:r>
            <a:r>
              <a:rPr lang="en-US" sz="1600" baseline="30000" dirty="0" smtClean="0">
                <a:latin typeface="+mj-lt"/>
              </a:rPr>
              <a:t>-7</a:t>
            </a:r>
            <a:endParaRPr lang="en-GB" sz="1400" baseline="300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05955" y="6113457"/>
            <a:ext cx="2602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end guide: 10</a:t>
            </a:r>
            <a:r>
              <a:rPr lang="en-US" sz="1600" baseline="30000" dirty="0" smtClean="0">
                <a:latin typeface="+mj-lt"/>
              </a:rPr>
              <a:t>-6</a:t>
            </a:r>
            <a:endParaRPr lang="en-GB" sz="1400" baseline="30000" dirty="0">
              <a:latin typeface="+mj-lt"/>
            </a:endParaRPr>
          </a:p>
        </p:txBody>
      </p:sp>
      <p:sp>
        <p:nvSpPr>
          <p:cNvPr id="20" name="Freeform 19"/>
          <p:cNvSpPr/>
          <p:nvPr/>
        </p:nvSpPr>
        <p:spPr bwMode="auto">
          <a:xfrm flipV="1">
            <a:off x="3712779" y="5977552"/>
            <a:ext cx="2735318" cy="328655"/>
          </a:xfrm>
          <a:custGeom>
            <a:avLst/>
            <a:gdLst>
              <a:gd name="connsiteX0" fmla="*/ 0 w 2735318"/>
              <a:gd name="connsiteY0" fmla="*/ 0 h 213333"/>
              <a:gd name="connsiteX1" fmla="*/ 1292773 w 2735318"/>
              <a:gd name="connsiteY1" fmla="*/ 212834 h 213333"/>
              <a:gd name="connsiteX2" fmla="*/ 2735318 w 2735318"/>
              <a:gd name="connsiteY2" fmla="*/ 472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5318" h="213333">
                <a:moveTo>
                  <a:pt x="0" y="0"/>
                </a:moveTo>
                <a:cubicBezTo>
                  <a:pt x="418443" y="102475"/>
                  <a:pt x="836887" y="204951"/>
                  <a:pt x="1292773" y="212834"/>
                </a:cubicBezTo>
                <a:cubicBezTo>
                  <a:pt x="1748659" y="220717"/>
                  <a:pt x="2241988" y="134006"/>
                  <a:pt x="2735318" y="47296"/>
                </a:cubicBezTo>
              </a:path>
            </a:pathLst>
          </a:custGeom>
          <a:noFill/>
          <a:ln w="15875" cap="flat" cmpd="sng" algn="ctr">
            <a:solidFill>
              <a:srgbClr val="0000F8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6836" y="5646917"/>
            <a:ext cx="16672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factor 10 increase</a:t>
            </a:r>
            <a:endParaRPr lang="en-GB" sz="1400" baseline="300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9095" y="2856031"/>
            <a:ext cx="3343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305796"/>
                </a:solidFill>
                <a:latin typeface="+mj-lt"/>
              </a:rPr>
              <a:t>Operating procedure</a:t>
            </a:r>
            <a:endParaRPr lang="en-GB" sz="1600" dirty="0">
              <a:solidFill>
                <a:srgbClr val="30579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52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Continuous loading of magnetic trap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243" y="870040"/>
            <a:ext cx="39237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>
                <a:latin typeface="+mj-lt"/>
              </a:rPr>
              <a:t>Vogels</a:t>
            </a:r>
            <a:r>
              <a:rPr lang="en-GB" sz="1400" dirty="0" smtClean="0">
                <a:latin typeface="+mj-lt"/>
              </a:rPr>
              <a:t> group, PhD thesis Louise </a:t>
            </a:r>
            <a:r>
              <a:rPr lang="en-GB" sz="1400" dirty="0" err="1" smtClean="0">
                <a:latin typeface="+mj-lt"/>
              </a:rPr>
              <a:t>Kindt</a:t>
            </a:r>
            <a:r>
              <a:rPr lang="en-GB" sz="1400" dirty="0" smtClean="0">
                <a:latin typeface="+mj-lt"/>
              </a:rPr>
              <a:t> (2011)</a:t>
            </a:r>
            <a:endParaRPr lang="en-GB" sz="1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424" y="2148863"/>
            <a:ext cx="895525" cy="8522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434" y="-2515086"/>
            <a:ext cx="1195332" cy="8572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95" y="2368923"/>
            <a:ext cx="5191912" cy="3048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7812" y="5703633"/>
            <a:ext cx="4491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Plan: add 8m quadrupole guide for evaporative cooling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8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Compact magnetic guide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37" y="1264221"/>
            <a:ext cx="5976938" cy="58207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539" y="1110333"/>
            <a:ext cx="2651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>
                <a:latin typeface="+mj-lt"/>
              </a:rPr>
              <a:t>Raithel</a:t>
            </a:r>
            <a:r>
              <a:rPr lang="en-GB" sz="1400" dirty="0" smtClean="0">
                <a:latin typeface="+mj-lt"/>
              </a:rPr>
              <a:t> group, arXiv:1202.0479</a:t>
            </a:r>
            <a:endParaRPr lang="en-GB" sz="1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761" y="732312"/>
            <a:ext cx="2959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j-lt"/>
              </a:rPr>
              <a:t>Bend guide into the form of a spiral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6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Continuous loading of magnetic trap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03" y="941382"/>
            <a:ext cx="5282432" cy="5792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835156" y="941382"/>
            <a:ext cx="497597" cy="445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761" y="741206"/>
            <a:ext cx="366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>
                <a:latin typeface="+mj-lt"/>
              </a:rPr>
              <a:t>Klempt</a:t>
            </a:r>
            <a:r>
              <a:rPr lang="en-GB" sz="1400" dirty="0" smtClean="0">
                <a:latin typeface="+mj-lt"/>
              </a:rPr>
              <a:t> group, J. Phys. B 48, 165301 (2015)</a:t>
            </a:r>
            <a:endParaRPr lang="en-GB" sz="1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8043" y="1086926"/>
            <a:ext cx="2911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atoms accumulate in trap </a:t>
            </a:r>
          </a:p>
          <a:p>
            <a:pPr algn="l"/>
            <a:r>
              <a:rPr lang="en-US" sz="1400" dirty="0" smtClean="0">
                <a:latin typeface="+mj-lt"/>
              </a:rPr>
              <a:t>by elastic collisions</a:t>
            </a:r>
            <a:endParaRPr lang="en-GB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42521" y="1755690"/>
            <a:ext cx="12659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N = 4 x 10</a:t>
            </a:r>
            <a:r>
              <a:rPr lang="en-US" sz="1400" baseline="30000" dirty="0" smtClean="0">
                <a:latin typeface="+mj-lt"/>
              </a:rPr>
              <a:t>7</a:t>
            </a:r>
          </a:p>
          <a:p>
            <a:pPr algn="l"/>
            <a:r>
              <a:rPr lang="en-GB" sz="1400" dirty="0" smtClean="0">
                <a:latin typeface="+mj-lt"/>
              </a:rPr>
              <a:t>T = 0.1</a:t>
            </a:r>
            <a:r>
              <a:rPr lang="en-GB" sz="700" dirty="0" smtClean="0">
                <a:latin typeface="+mj-lt"/>
              </a:rPr>
              <a:t> </a:t>
            </a:r>
            <a:r>
              <a:rPr lang="en-GB" sz="1400" dirty="0" err="1" smtClean="0">
                <a:latin typeface="+mj-lt"/>
              </a:rPr>
              <a:t>mK</a:t>
            </a:r>
            <a:endParaRPr lang="en-GB" sz="1400" dirty="0" smtClean="0">
              <a:latin typeface="+mj-lt"/>
            </a:endParaRPr>
          </a:p>
          <a:p>
            <a:pPr algn="l"/>
            <a:r>
              <a:rPr lang="en-US" sz="1400" dirty="0" smtClean="0">
                <a:latin typeface="+mj-lt"/>
              </a:rPr>
              <a:t>PSD = 10</a:t>
            </a:r>
            <a:r>
              <a:rPr lang="en-US" sz="1400" baseline="30000" dirty="0" smtClean="0">
                <a:latin typeface="+mj-lt"/>
              </a:rPr>
              <a:t>-7</a:t>
            </a:r>
            <a:endParaRPr lang="en-GB" sz="14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16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High-flux source of guided atoms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761" y="779248"/>
            <a:ext cx="3477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j-lt"/>
              </a:rPr>
              <a:t>Pfau group, J. Phys. B 42, 145306 (2009)</a:t>
            </a:r>
            <a:endParaRPr lang="en-GB" sz="1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1" y="1259494"/>
            <a:ext cx="5163212" cy="5222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08" y="1248093"/>
            <a:ext cx="3073424" cy="3188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64708" y="920940"/>
            <a:ext cx="2191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</a:rPr>
              <a:t>Atoms in probe region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153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Continuous loading of optical trap</a:t>
            </a:r>
            <a:endParaRPr lang="de-DE" i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5740" r="1925" b="2255"/>
          <a:stretch/>
        </p:blipFill>
        <p:spPr>
          <a:xfrm>
            <a:off x="668547" y="1089158"/>
            <a:ext cx="2897788" cy="2176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0" y="3266086"/>
            <a:ext cx="3330678" cy="3522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812" y="711774"/>
            <a:ext cx="3098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j-lt"/>
              </a:rPr>
              <a:t>Pfau group, PRL 106, 163002 (2011)</a:t>
            </a:r>
            <a:endParaRPr lang="en-GB" sz="1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847" y="1089158"/>
            <a:ext cx="3341005" cy="56264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0852" y="1258311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j-lt"/>
              </a:rPr>
              <a:t>magnetic guide</a:t>
            </a:r>
            <a:endParaRPr lang="en-GB" sz="1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5354" y="2317228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j-lt"/>
              </a:rPr>
              <a:t>+ optical guide</a:t>
            </a:r>
            <a:endParaRPr lang="en-GB" sz="1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05354" y="3431324"/>
            <a:ext cx="1630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j-lt"/>
              </a:rPr>
              <a:t>+ magnetic barrier</a:t>
            </a:r>
            <a:endParaRPr lang="en-GB" sz="14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24595" y="4490241"/>
            <a:ext cx="1592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+ optical pumping</a:t>
            </a:r>
            <a:endParaRPr lang="en-GB" sz="1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43826" y="5604337"/>
            <a:ext cx="1745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latin typeface="+mj-lt"/>
              </a:rPr>
              <a:t>only trapped atoms</a:t>
            </a:r>
            <a:endParaRPr lang="en-GB" sz="14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4364" y="5924590"/>
            <a:ext cx="1469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N = 2 x 10</a:t>
            </a:r>
            <a:r>
              <a:rPr lang="en-US" sz="1400" baseline="30000" dirty="0" smtClean="0">
                <a:latin typeface="+mj-lt"/>
              </a:rPr>
              <a:t>5</a:t>
            </a:r>
          </a:p>
          <a:p>
            <a:pPr algn="l"/>
            <a:r>
              <a:rPr lang="en-GB" sz="1400" dirty="0" smtClean="0">
                <a:latin typeface="+mj-lt"/>
              </a:rPr>
              <a:t>T = 0.2</a:t>
            </a:r>
            <a:r>
              <a:rPr lang="en-GB" sz="700" dirty="0" smtClean="0">
                <a:latin typeface="+mj-lt"/>
              </a:rPr>
              <a:t> </a:t>
            </a:r>
            <a:r>
              <a:rPr lang="en-GB" sz="1400" dirty="0" err="1" smtClean="0">
                <a:latin typeface="+mj-lt"/>
              </a:rPr>
              <a:t>mK</a:t>
            </a:r>
            <a:endParaRPr lang="en-GB" sz="1400" dirty="0" smtClean="0">
              <a:latin typeface="+mj-lt"/>
            </a:endParaRPr>
          </a:p>
          <a:p>
            <a:pPr algn="l"/>
            <a:r>
              <a:rPr lang="en-US" sz="1400" dirty="0" smtClean="0">
                <a:latin typeface="+mj-lt"/>
              </a:rPr>
              <a:t>PSD = 3 x 10</a:t>
            </a:r>
            <a:r>
              <a:rPr lang="en-US" sz="1400" baseline="30000" dirty="0" smtClean="0">
                <a:latin typeface="+mj-lt"/>
              </a:rPr>
              <a:t>-6</a:t>
            </a:r>
            <a:endParaRPr lang="en-GB" sz="14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779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Atom laser vs. thermal beam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4" name="Textfeld 28"/>
          <p:cNvSpPr txBox="1">
            <a:spLocks noChangeArrowheads="1"/>
          </p:cNvSpPr>
          <p:nvPr/>
        </p:nvSpPr>
        <p:spPr bwMode="auto">
          <a:xfrm>
            <a:off x="6637355" y="832655"/>
            <a:ext cx="20881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Thermal beam</a:t>
            </a:r>
            <a:endParaRPr lang="en-US" sz="1800" dirty="0" smtClean="0"/>
          </a:p>
        </p:txBody>
      </p:sp>
      <p:sp>
        <p:nvSpPr>
          <p:cNvPr id="5" name="Textfeld 28"/>
          <p:cNvSpPr txBox="1">
            <a:spLocks noChangeArrowheads="1"/>
          </p:cNvSpPr>
          <p:nvPr/>
        </p:nvSpPr>
        <p:spPr bwMode="auto">
          <a:xfrm>
            <a:off x="3735622" y="832655"/>
            <a:ext cx="1843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Atom laser</a:t>
            </a:r>
            <a:endParaRPr lang="en-US" sz="1800" dirty="0" smtClean="0"/>
          </a:p>
        </p:txBody>
      </p:sp>
      <p:sp>
        <p:nvSpPr>
          <p:cNvPr id="6" name="Textfeld 28"/>
          <p:cNvSpPr txBox="1">
            <a:spLocks noChangeArrowheads="1"/>
          </p:cNvSpPr>
          <p:nvPr/>
        </p:nvSpPr>
        <p:spPr bwMode="auto">
          <a:xfrm>
            <a:off x="439945" y="5128125"/>
            <a:ext cx="770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Flux</a:t>
            </a:r>
            <a:endParaRPr lang="en-US" sz="1600" dirty="0" smtClean="0"/>
          </a:p>
        </p:txBody>
      </p:sp>
      <p:sp>
        <p:nvSpPr>
          <p:cNvPr id="7" name="Textfeld 28"/>
          <p:cNvSpPr txBox="1">
            <a:spLocks noChangeArrowheads="1"/>
          </p:cNvSpPr>
          <p:nvPr/>
        </p:nvSpPr>
        <p:spPr bwMode="auto">
          <a:xfrm>
            <a:off x="439945" y="2673605"/>
            <a:ext cx="1215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Velocity</a:t>
            </a:r>
            <a:endParaRPr lang="en-US" sz="1600" dirty="0" smtClean="0"/>
          </a:p>
        </p:txBody>
      </p:sp>
      <p:sp>
        <p:nvSpPr>
          <p:cNvPr id="8" name="Textfeld 28"/>
          <p:cNvSpPr txBox="1">
            <a:spLocks noChangeArrowheads="1"/>
          </p:cNvSpPr>
          <p:nvPr/>
        </p:nvSpPr>
        <p:spPr bwMode="auto">
          <a:xfrm>
            <a:off x="439945" y="1446345"/>
            <a:ext cx="2847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Radial coherence</a:t>
            </a:r>
          </a:p>
        </p:txBody>
      </p:sp>
      <p:sp>
        <p:nvSpPr>
          <p:cNvPr id="9" name="Textfeld 28"/>
          <p:cNvSpPr txBox="1">
            <a:spLocks noChangeArrowheads="1"/>
          </p:cNvSpPr>
          <p:nvPr/>
        </p:nvSpPr>
        <p:spPr bwMode="auto">
          <a:xfrm>
            <a:off x="439945" y="2059975"/>
            <a:ext cx="2847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Longitudinal coherence</a:t>
            </a:r>
            <a:endParaRPr lang="en-US" sz="1600" dirty="0" smtClean="0"/>
          </a:p>
        </p:txBody>
      </p:sp>
      <p:sp>
        <p:nvSpPr>
          <p:cNvPr id="10" name="Textfeld 28"/>
          <p:cNvSpPr txBox="1">
            <a:spLocks noChangeArrowheads="1"/>
          </p:cNvSpPr>
          <p:nvPr/>
        </p:nvSpPr>
        <p:spPr bwMode="auto">
          <a:xfrm>
            <a:off x="439945" y="4514495"/>
            <a:ext cx="15701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Divergence</a:t>
            </a:r>
            <a:endParaRPr lang="en-US" sz="1600" dirty="0" smtClean="0"/>
          </a:p>
        </p:txBody>
      </p:sp>
      <p:sp>
        <p:nvSpPr>
          <p:cNvPr id="12" name="Textfeld 28"/>
          <p:cNvSpPr txBox="1">
            <a:spLocks noChangeArrowheads="1"/>
          </p:cNvSpPr>
          <p:nvPr/>
        </p:nvSpPr>
        <p:spPr bwMode="auto">
          <a:xfrm>
            <a:off x="3735622" y="1518771"/>
            <a:ext cx="2847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1 mode</a:t>
            </a:r>
          </a:p>
          <a:p>
            <a:pPr algn="l">
              <a:spcBef>
                <a:spcPct val="0"/>
              </a:spcBef>
              <a:buNone/>
            </a:pPr>
            <a:r>
              <a:rPr lang="en-US" sz="1400" dirty="0"/>
              <a:t>m</a:t>
            </a:r>
            <a:r>
              <a:rPr lang="en-US" sz="1400" dirty="0" smtClean="0"/>
              <a:t>acroscopically occupied</a:t>
            </a:r>
            <a:endParaRPr lang="en-US" sz="1100" dirty="0" smtClean="0"/>
          </a:p>
        </p:txBody>
      </p:sp>
      <p:sp>
        <p:nvSpPr>
          <p:cNvPr id="13" name="Textfeld 28"/>
          <p:cNvSpPr txBox="1">
            <a:spLocks noChangeArrowheads="1"/>
          </p:cNvSpPr>
          <p:nvPr/>
        </p:nvSpPr>
        <p:spPr bwMode="auto">
          <a:xfrm>
            <a:off x="6637355" y="1518771"/>
            <a:ext cx="2847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many mode</a:t>
            </a:r>
          </a:p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very weakly occupied</a:t>
            </a:r>
            <a:endParaRPr lang="en-US" sz="1100" dirty="0" smtClean="0"/>
          </a:p>
        </p:txBody>
      </p:sp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3735622" y="2132401"/>
            <a:ext cx="2847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monochromatic</a:t>
            </a:r>
          </a:p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= extremely small velocity spread</a:t>
            </a:r>
            <a:endParaRPr lang="en-US" sz="1100" dirty="0" smtClean="0"/>
          </a:p>
        </p:txBody>
      </p:sp>
      <p:sp>
        <p:nvSpPr>
          <p:cNvPr id="15" name="Textfeld 28"/>
          <p:cNvSpPr txBox="1">
            <a:spLocks noChangeArrowheads="1"/>
          </p:cNvSpPr>
          <p:nvPr/>
        </p:nvSpPr>
        <p:spPr bwMode="auto">
          <a:xfrm>
            <a:off x="6637355" y="2132401"/>
            <a:ext cx="2847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white</a:t>
            </a:r>
          </a:p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= large velocity spread</a:t>
            </a:r>
            <a:endParaRPr lang="en-US" sz="1100" dirty="0" smtClean="0"/>
          </a:p>
        </p:txBody>
      </p:sp>
      <p:sp>
        <p:nvSpPr>
          <p:cNvPr id="17" name="Textfeld 28"/>
          <p:cNvSpPr txBox="1">
            <a:spLocks noChangeArrowheads="1"/>
          </p:cNvSpPr>
          <p:nvPr/>
        </p:nvSpPr>
        <p:spPr bwMode="auto">
          <a:xfrm>
            <a:off x="3735622" y="4586921"/>
            <a:ext cx="1942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Heisenberg limited</a:t>
            </a:r>
            <a:endParaRPr lang="en-US" sz="1100" dirty="0" smtClean="0"/>
          </a:p>
        </p:txBody>
      </p:sp>
      <p:sp>
        <p:nvSpPr>
          <p:cNvPr id="18" name="Textfeld 28"/>
          <p:cNvSpPr txBox="1">
            <a:spLocks noChangeArrowheads="1"/>
          </p:cNvSpPr>
          <p:nvPr/>
        </p:nvSpPr>
        <p:spPr bwMode="auto">
          <a:xfrm>
            <a:off x="6637355" y="4586921"/>
            <a:ext cx="2228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typically several degrees</a:t>
            </a:r>
          </a:p>
        </p:txBody>
      </p:sp>
      <p:sp>
        <p:nvSpPr>
          <p:cNvPr id="19" name="Textfeld 28"/>
          <p:cNvSpPr txBox="1">
            <a:spLocks noChangeArrowheads="1"/>
          </p:cNvSpPr>
          <p:nvPr/>
        </p:nvSpPr>
        <p:spPr bwMode="auto">
          <a:xfrm>
            <a:off x="3735622" y="2746031"/>
            <a:ext cx="1484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mm/s to cm/s</a:t>
            </a:r>
          </a:p>
        </p:txBody>
      </p:sp>
      <p:sp>
        <p:nvSpPr>
          <p:cNvPr id="20" name="Textfeld 28"/>
          <p:cNvSpPr txBox="1">
            <a:spLocks noChangeArrowheads="1"/>
          </p:cNvSpPr>
          <p:nvPr/>
        </p:nvSpPr>
        <p:spPr bwMode="auto">
          <a:xfrm>
            <a:off x="6637355" y="2746031"/>
            <a:ext cx="1484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m/s to km/s</a:t>
            </a:r>
          </a:p>
        </p:txBody>
      </p:sp>
      <p:sp>
        <p:nvSpPr>
          <p:cNvPr id="21" name="Textfeld 28"/>
          <p:cNvSpPr txBox="1">
            <a:spLocks noChangeArrowheads="1"/>
          </p:cNvSpPr>
          <p:nvPr/>
        </p:nvSpPr>
        <p:spPr bwMode="auto">
          <a:xfrm>
            <a:off x="3735622" y="5200551"/>
            <a:ext cx="1853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10</a:t>
            </a:r>
            <a:r>
              <a:rPr lang="en-US" sz="1600" baseline="30000" dirty="0" smtClean="0"/>
              <a:t>5</a:t>
            </a:r>
            <a:r>
              <a:rPr lang="en-US" sz="1400" dirty="0" smtClean="0"/>
              <a:t> to 10</a:t>
            </a:r>
            <a:r>
              <a:rPr lang="en-US" sz="1600" baseline="30000" dirty="0" smtClean="0"/>
              <a:t>7</a:t>
            </a:r>
            <a:r>
              <a:rPr lang="en-US" sz="1400" dirty="0" smtClean="0"/>
              <a:t> atoms/s</a:t>
            </a:r>
          </a:p>
        </p:txBody>
      </p:sp>
      <p:sp>
        <p:nvSpPr>
          <p:cNvPr id="22" name="Textfeld 28"/>
          <p:cNvSpPr txBox="1">
            <a:spLocks noChangeArrowheads="1"/>
          </p:cNvSpPr>
          <p:nvPr/>
        </p:nvSpPr>
        <p:spPr bwMode="auto">
          <a:xfrm>
            <a:off x="6637355" y="5200551"/>
            <a:ext cx="2581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Zeeman slowed: 10</a:t>
            </a:r>
            <a:r>
              <a:rPr lang="en-US" sz="1600" baseline="30000" dirty="0" smtClean="0"/>
              <a:t>11</a:t>
            </a:r>
            <a:r>
              <a:rPr lang="en-US" sz="1400" dirty="0" smtClean="0"/>
              <a:t> atoms/s</a:t>
            </a:r>
          </a:p>
        </p:txBody>
      </p:sp>
      <p:sp>
        <p:nvSpPr>
          <p:cNvPr id="23" name="Textfeld 28"/>
          <p:cNvSpPr txBox="1">
            <a:spLocks noChangeArrowheads="1"/>
          </p:cNvSpPr>
          <p:nvPr/>
        </p:nvSpPr>
        <p:spPr bwMode="auto">
          <a:xfrm>
            <a:off x="439945" y="5741758"/>
            <a:ext cx="1916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Brightness</a:t>
            </a:r>
            <a:endParaRPr lang="en-US" sz="1600" dirty="0" smtClean="0"/>
          </a:p>
        </p:txBody>
      </p:sp>
      <p:sp>
        <p:nvSpPr>
          <p:cNvPr id="24" name="Textfeld 28"/>
          <p:cNvSpPr txBox="1">
            <a:spLocks noChangeArrowheads="1"/>
          </p:cNvSpPr>
          <p:nvPr/>
        </p:nvSpPr>
        <p:spPr bwMode="auto">
          <a:xfrm>
            <a:off x="439945" y="3900865"/>
            <a:ext cx="1916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Source area</a:t>
            </a:r>
            <a:endParaRPr lang="en-US" sz="1600" dirty="0" smtClean="0"/>
          </a:p>
        </p:txBody>
      </p:sp>
      <p:sp>
        <p:nvSpPr>
          <p:cNvPr id="25" name="Textfeld 28"/>
          <p:cNvSpPr txBox="1">
            <a:spLocks noChangeArrowheads="1"/>
          </p:cNvSpPr>
          <p:nvPr/>
        </p:nvSpPr>
        <p:spPr bwMode="auto">
          <a:xfrm>
            <a:off x="3735622" y="3973291"/>
            <a:ext cx="1942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1...</a:t>
            </a:r>
            <a:r>
              <a:rPr lang="en-US" sz="1400" dirty="0"/>
              <a:t>100 µm </a:t>
            </a:r>
            <a:r>
              <a:rPr lang="en-US" sz="1400" dirty="0" smtClean="0"/>
              <a:t>diameter</a:t>
            </a:r>
            <a:endParaRPr lang="en-US" sz="1100" dirty="0" smtClean="0"/>
          </a:p>
        </p:txBody>
      </p:sp>
      <p:sp>
        <p:nvSpPr>
          <p:cNvPr id="26" name="Textfeld 28"/>
          <p:cNvSpPr txBox="1">
            <a:spLocks noChangeArrowheads="1"/>
          </p:cNvSpPr>
          <p:nvPr/>
        </p:nvSpPr>
        <p:spPr bwMode="auto">
          <a:xfrm>
            <a:off x="6637355" y="3973291"/>
            <a:ext cx="1942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0.1...10 mm diameter</a:t>
            </a:r>
            <a:endParaRPr lang="en-US" sz="1100" dirty="0" smtClean="0"/>
          </a:p>
        </p:txBody>
      </p:sp>
      <p:sp>
        <p:nvSpPr>
          <p:cNvPr id="27" name="Textfeld 28"/>
          <p:cNvSpPr txBox="1">
            <a:spLocks noChangeArrowheads="1"/>
          </p:cNvSpPr>
          <p:nvPr/>
        </p:nvSpPr>
        <p:spPr bwMode="auto">
          <a:xfrm>
            <a:off x="439945" y="3287235"/>
            <a:ext cx="2334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Correlation g</a:t>
            </a:r>
            <a:r>
              <a:rPr lang="en-US" sz="2000" baseline="-25000" dirty="0" smtClean="0">
                <a:solidFill>
                  <a:srgbClr val="0070C0"/>
                </a:solidFill>
              </a:rPr>
              <a:t>2</a:t>
            </a:r>
            <a:r>
              <a:rPr lang="en-US" sz="2000" dirty="0" smtClean="0">
                <a:solidFill>
                  <a:srgbClr val="0070C0"/>
                </a:solidFill>
              </a:rPr>
              <a:t>(0)</a:t>
            </a:r>
            <a:endParaRPr lang="en-US" sz="1600" dirty="0" smtClean="0"/>
          </a:p>
        </p:txBody>
      </p:sp>
      <p:sp>
        <p:nvSpPr>
          <p:cNvPr id="28" name="Textfeld 28"/>
          <p:cNvSpPr txBox="1">
            <a:spLocks noChangeArrowheads="1"/>
          </p:cNvSpPr>
          <p:nvPr/>
        </p:nvSpPr>
        <p:spPr bwMode="auto">
          <a:xfrm>
            <a:off x="3735622" y="3359661"/>
            <a:ext cx="3182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1</a:t>
            </a:r>
          </a:p>
        </p:txBody>
      </p: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6637355" y="3359661"/>
            <a:ext cx="3167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622" y="5814184"/>
            <a:ext cx="1471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latin typeface="Calibri" panose="020F0502020204030204" pitchFamily="34" charset="0"/>
              </a:rPr>
              <a:t>10</a:t>
            </a:r>
            <a:r>
              <a:rPr lang="en-GB" sz="1600" baseline="30000" dirty="0" smtClean="0">
                <a:latin typeface="Calibri" panose="020F0502020204030204" pitchFamily="34" charset="0"/>
              </a:rPr>
              <a:t>24</a:t>
            </a:r>
            <a:r>
              <a:rPr lang="en-GB" sz="1400" dirty="0" smtClean="0">
                <a:latin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</a:rPr>
              <a:t>atoms s</a:t>
            </a:r>
            <a:r>
              <a:rPr lang="en-GB" sz="1400" baseline="30000" dirty="0">
                <a:latin typeface="Calibri" panose="020F0502020204030204" pitchFamily="34" charset="0"/>
              </a:rPr>
              <a:t>2</a:t>
            </a:r>
            <a:r>
              <a:rPr lang="en-GB" sz="1400" dirty="0">
                <a:latin typeface="Calibri" panose="020F0502020204030204" pitchFamily="34" charset="0"/>
              </a:rPr>
              <a:t> m</a:t>
            </a:r>
            <a:r>
              <a:rPr lang="en-GB" sz="1400" baseline="30000" dirty="0">
                <a:latin typeface="Calibri" panose="020F0502020204030204" pitchFamily="34" charset="0"/>
              </a:rPr>
              <a:t>−</a:t>
            </a:r>
            <a:r>
              <a:rPr lang="en-GB" sz="1400" baseline="30000" dirty="0" smtClean="0">
                <a:latin typeface="Calibri" panose="020F0502020204030204" pitchFamily="34" charset="0"/>
              </a:rPr>
              <a:t>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37355" y="5791100"/>
            <a:ext cx="1471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latin typeface="Calibri" panose="020F0502020204030204" pitchFamily="34" charset="0"/>
              </a:rPr>
              <a:t>10</a:t>
            </a:r>
            <a:r>
              <a:rPr lang="en-GB" sz="1600" baseline="30000" dirty="0" smtClean="0">
                <a:latin typeface="Calibri" panose="020F0502020204030204" pitchFamily="34" charset="0"/>
              </a:rPr>
              <a:t>16</a:t>
            </a:r>
            <a:r>
              <a:rPr lang="en-GB" sz="1400" dirty="0" smtClean="0">
                <a:latin typeface="Calibri" panose="020F0502020204030204" pitchFamily="34" charset="0"/>
              </a:rPr>
              <a:t> atoms </a:t>
            </a:r>
            <a:r>
              <a:rPr lang="en-GB" sz="1400" dirty="0">
                <a:latin typeface="Calibri" panose="020F0502020204030204" pitchFamily="34" charset="0"/>
              </a:rPr>
              <a:t>s</a:t>
            </a:r>
            <a:r>
              <a:rPr lang="en-GB" sz="1400" baseline="30000" dirty="0">
                <a:latin typeface="Calibri" panose="020F0502020204030204" pitchFamily="34" charset="0"/>
              </a:rPr>
              <a:t>2</a:t>
            </a:r>
            <a:r>
              <a:rPr lang="en-GB" sz="1400" dirty="0">
                <a:latin typeface="Calibri" panose="020F0502020204030204" pitchFamily="34" charset="0"/>
              </a:rPr>
              <a:t> m</a:t>
            </a:r>
            <a:r>
              <a:rPr lang="en-GB" sz="1400" baseline="30000" dirty="0">
                <a:latin typeface="Calibri" panose="020F0502020204030204" pitchFamily="34" charset="0"/>
              </a:rPr>
              <a:t>−</a:t>
            </a:r>
            <a:r>
              <a:rPr lang="en-GB" sz="1400" baseline="30000" dirty="0" smtClean="0">
                <a:latin typeface="Calibri" panose="020F0502020204030204" pitchFamily="34" charset="0"/>
              </a:rPr>
              <a:t>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59018" y="6068815"/>
            <a:ext cx="26895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100" dirty="0">
                <a:latin typeface="+mj-lt"/>
              </a:rPr>
              <a:t>flux of atoms per source size </a:t>
            </a:r>
            <a:r>
              <a:rPr lang="en-GB" sz="1100" dirty="0" smtClean="0">
                <a:latin typeface="+mj-lt"/>
              </a:rPr>
              <a:t>/ </a:t>
            </a:r>
          </a:p>
          <a:p>
            <a:pPr algn="l"/>
            <a:r>
              <a:rPr lang="en-GB" sz="1100" dirty="0" smtClean="0">
                <a:latin typeface="+mj-lt"/>
              </a:rPr>
              <a:t>velocity </a:t>
            </a:r>
            <a:r>
              <a:rPr lang="en-GB" sz="1100" dirty="0">
                <a:latin typeface="+mj-lt"/>
              </a:rPr>
              <a:t>spreads in each dimension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9018" y="3578660"/>
            <a:ext cx="26895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100" dirty="0" smtClean="0">
                <a:latin typeface="+mj-lt"/>
              </a:rPr>
              <a:t>probability to find two atoms at once</a:t>
            </a:r>
          </a:p>
          <a:p>
            <a:pPr algn="l"/>
            <a:r>
              <a:rPr lang="en-GB" sz="1100" dirty="0" smtClean="0">
                <a:latin typeface="+mj-lt"/>
              </a:rPr>
              <a:t>* normalization</a:t>
            </a:r>
            <a:endParaRPr lang="en-GB" sz="1100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37355" y="6022648"/>
            <a:ext cx="12116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100" dirty="0" smtClean="0">
                <a:latin typeface="+mj-lt"/>
              </a:rPr>
              <a:t>(</a:t>
            </a:r>
            <a:r>
              <a:rPr lang="en-GB" sz="1100" dirty="0" err="1" smtClean="0">
                <a:latin typeface="+mj-lt"/>
              </a:rPr>
              <a:t>Rb</a:t>
            </a:r>
            <a:r>
              <a:rPr lang="en-GB" sz="1100" dirty="0" smtClean="0">
                <a:latin typeface="+mj-lt"/>
              </a:rPr>
              <a:t> 2D MOT)</a:t>
            </a:r>
            <a:endParaRPr lang="en-GB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22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8" grpId="0"/>
      <p:bldP spid="29" grpId="0"/>
      <p:bldP spid="30" grpId="0"/>
      <p:bldP spid="31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7" y="5199219"/>
            <a:ext cx="1137506" cy="11375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hteck 16"/>
          <p:cNvSpPr/>
          <p:nvPr/>
        </p:nvSpPr>
        <p:spPr>
          <a:xfrm>
            <a:off x="1284464" y="174932"/>
            <a:ext cx="6338542" cy="584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Building a perpetual atom laser</a:t>
            </a:r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567" y="934638"/>
            <a:ext cx="8684865" cy="2742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 bwMode="auto">
          <a:xfrm flipH="1">
            <a:off x="2835564" y="2737042"/>
            <a:ext cx="3928533" cy="141624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2830163" y="2931006"/>
            <a:ext cx="3940092" cy="342593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7237890" y="2933323"/>
            <a:ext cx="1462221" cy="342361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 flipV="1">
            <a:off x="7237890" y="2734147"/>
            <a:ext cx="1453528" cy="141913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2848813" y="4177834"/>
            <a:ext cx="5851298" cy="2179104"/>
            <a:chOff x="1681316" y="1538014"/>
            <a:chExt cx="5851298" cy="21791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03" b="16378"/>
            <a:stretch/>
          </p:blipFill>
          <p:spPr>
            <a:xfrm>
              <a:off x="1681316" y="1538014"/>
              <a:ext cx="5832648" cy="217910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" name="Rectangle 24"/>
          <p:cNvSpPr/>
          <p:nvPr/>
        </p:nvSpPr>
        <p:spPr bwMode="auto">
          <a:xfrm>
            <a:off x="6764097" y="2734147"/>
            <a:ext cx="473793" cy="19917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322367"/>
      </p:ext>
    </p:extLst>
  </p:cSld>
  <p:clrMapOvr>
    <a:masterClrMapping/>
  </p:clrMapOvr>
  <p:transition advTm="23128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bgerundetes Rechteck 17"/>
          <p:cNvSpPr/>
          <p:nvPr/>
        </p:nvSpPr>
        <p:spPr>
          <a:xfrm>
            <a:off x="2591227" y="866854"/>
            <a:ext cx="3961546" cy="2440476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13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/>
              <a:t>Our new tricks</a:t>
            </a:r>
            <a:endParaRPr lang="de-DE" kern="0" dirty="0"/>
          </a:p>
        </p:txBody>
      </p:sp>
      <p:pic>
        <p:nvPicPr>
          <p:cNvPr id="10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sp>
        <p:nvSpPr>
          <p:cNvPr id="112" name="Abgerundetes Rechteck 17"/>
          <p:cNvSpPr/>
          <p:nvPr/>
        </p:nvSpPr>
        <p:spPr>
          <a:xfrm>
            <a:off x="416758" y="3458109"/>
            <a:ext cx="3961546" cy="3193014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19" name="Abgerundetes Rechteck 17"/>
          <p:cNvSpPr/>
          <p:nvPr/>
        </p:nvSpPr>
        <p:spPr>
          <a:xfrm>
            <a:off x="4751859" y="3458109"/>
            <a:ext cx="3961546" cy="3193014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20" name="Textfeld 26"/>
          <p:cNvSpPr txBox="1"/>
          <p:nvPr/>
        </p:nvSpPr>
        <p:spPr>
          <a:xfrm>
            <a:off x="1179890" y="3487279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smtClean="0">
                <a:latin typeface="+mj-lt"/>
              </a:rPr>
              <a:t>Laser </a:t>
            </a:r>
            <a:r>
              <a:rPr lang="de-AT" sz="2000" dirty="0" err="1" smtClean="0">
                <a:latin typeface="+mj-lt"/>
              </a:rPr>
              <a:t>cooling</a:t>
            </a:r>
            <a:r>
              <a:rPr lang="de-AT" sz="2000" dirty="0" smtClean="0">
                <a:latin typeface="+mj-lt"/>
              </a:rPr>
              <a:t> </a:t>
            </a:r>
          </a:p>
          <a:p>
            <a:r>
              <a:rPr lang="de-AT" sz="2000" dirty="0" smtClean="0">
                <a:latin typeface="+mj-lt"/>
              </a:rPr>
              <a:t>on </a:t>
            </a:r>
            <a:r>
              <a:rPr lang="de-AT" sz="2000" dirty="0" err="1" smtClean="0">
                <a:latin typeface="+mj-lt"/>
              </a:rPr>
              <a:t>narrow</a:t>
            </a:r>
            <a:r>
              <a:rPr lang="de-AT" sz="2000" dirty="0" smtClean="0">
                <a:latin typeface="+mj-lt"/>
              </a:rPr>
              <a:t> </a:t>
            </a:r>
            <a:r>
              <a:rPr lang="de-AT" sz="2000" dirty="0" err="1" smtClean="0">
                <a:latin typeface="+mj-lt"/>
              </a:rPr>
              <a:t>transition</a:t>
            </a:r>
            <a:endParaRPr lang="de-AT" sz="2000" dirty="0" smtClean="0">
              <a:latin typeface="+mj-lt"/>
            </a:endParaRPr>
          </a:p>
        </p:txBody>
      </p:sp>
      <p:sp>
        <p:nvSpPr>
          <p:cNvPr id="126" name="Textfeld 26"/>
          <p:cNvSpPr txBox="1"/>
          <p:nvPr/>
        </p:nvSpPr>
        <p:spPr>
          <a:xfrm>
            <a:off x="5651728" y="3604562"/>
            <a:ext cx="245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 smtClean="0">
                <a:latin typeface="+mj-lt"/>
              </a:rPr>
              <a:t>Transparency</a:t>
            </a:r>
            <a:r>
              <a:rPr lang="de-AT" sz="2000" dirty="0" smtClean="0">
                <a:latin typeface="+mj-lt"/>
              </a:rPr>
              <a:t> beam</a:t>
            </a:r>
          </a:p>
        </p:txBody>
      </p:sp>
      <p:pic>
        <p:nvPicPr>
          <p:cNvPr id="127" name="Picture 2" descr="https://upload.wikimedia.org/wikipedia/commons/4/41/Strontium_destilled_crystal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9794" y="1383040"/>
            <a:ext cx="3084413" cy="17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Rechteck 80"/>
          <p:cNvSpPr/>
          <p:nvPr/>
        </p:nvSpPr>
        <p:spPr>
          <a:xfrm>
            <a:off x="3931440" y="899143"/>
            <a:ext cx="12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2000" dirty="0" smtClean="0">
                <a:solidFill>
                  <a:srgbClr val="000000"/>
                </a:solidFill>
                <a:latin typeface="Arial"/>
              </a:rPr>
              <a:t>Strontium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31" name="Right Arrow 130"/>
          <p:cNvSpPr/>
          <p:nvPr/>
        </p:nvSpPr>
        <p:spPr>
          <a:xfrm rot="7500000">
            <a:off x="3548811" y="3176873"/>
            <a:ext cx="814071" cy="396846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132" name="Right Arrow 131"/>
          <p:cNvSpPr/>
          <p:nvPr/>
        </p:nvSpPr>
        <p:spPr>
          <a:xfrm rot="3300000">
            <a:off x="4732822" y="3195564"/>
            <a:ext cx="814071" cy="396846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14812" y="4211653"/>
            <a:ext cx="3141034" cy="20370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1404058" y="4425831"/>
            <a:ext cx="1844392" cy="1649191"/>
            <a:chOff x="4299127" y="2297253"/>
            <a:chExt cx="2847326" cy="2545980"/>
          </a:xfrm>
        </p:grpSpPr>
        <p:cxnSp>
          <p:nvCxnSpPr>
            <p:cNvPr id="134" name="Straight Connector 133"/>
            <p:cNvCxnSpPr/>
            <p:nvPr/>
          </p:nvCxnSpPr>
          <p:spPr bwMode="auto">
            <a:xfrm>
              <a:off x="4299127" y="4842690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Arrow Connector 135"/>
            <p:cNvCxnSpPr/>
            <p:nvPr/>
          </p:nvCxnSpPr>
          <p:spPr bwMode="auto">
            <a:xfrm flipV="1">
              <a:off x="4624357" y="2297253"/>
              <a:ext cx="1081911" cy="2545980"/>
            </a:xfrm>
            <a:prstGeom prst="straightConnector1">
              <a:avLst/>
            </a:prstGeom>
            <a:noFill/>
            <a:ln w="107950" cap="flat" cmpd="sng" algn="ctr">
              <a:solidFill>
                <a:schemeClr val="accent2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5313805" y="2297253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6382260" y="3230841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6384867" y="3342990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6387475" y="3455143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Arrow Connector 14"/>
            <p:cNvCxnSpPr/>
            <p:nvPr/>
          </p:nvCxnSpPr>
          <p:spPr bwMode="auto">
            <a:xfrm flipV="1">
              <a:off x="4817708" y="3350819"/>
              <a:ext cx="1969434" cy="148404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</p:grpSp>
      <p:sp>
        <p:nvSpPr>
          <p:cNvPr id="148" name="Rectangle 147"/>
          <p:cNvSpPr/>
          <p:nvPr/>
        </p:nvSpPr>
        <p:spPr bwMode="auto">
          <a:xfrm>
            <a:off x="5186580" y="4211653"/>
            <a:ext cx="3141034" cy="203703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832235" y="3775287"/>
            <a:ext cx="1958359" cy="29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6"/>
          <p:cNvSpPr txBox="1"/>
          <p:nvPr/>
        </p:nvSpPr>
        <p:spPr>
          <a:xfrm>
            <a:off x="778593" y="6237695"/>
            <a:ext cx="321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smtClean="0">
                <a:latin typeface="+mj-lt"/>
              </a:rPr>
              <a:t>Phase-</a:t>
            </a:r>
            <a:r>
              <a:rPr lang="de-AT" sz="2000" dirty="0" err="1" smtClean="0">
                <a:latin typeface="+mj-lt"/>
              </a:rPr>
              <a:t>space</a:t>
            </a:r>
            <a:r>
              <a:rPr lang="de-AT" sz="2000" dirty="0" smtClean="0">
                <a:latin typeface="+mj-lt"/>
              </a:rPr>
              <a:t> </a:t>
            </a:r>
            <a:r>
              <a:rPr lang="de-AT" sz="2000" dirty="0" err="1" smtClean="0">
                <a:latin typeface="+mj-lt"/>
              </a:rPr>
              <a:t>density</a:t>
            </a:r>
            <a:r>
              <a:rPr lang="de-AT" sz="2000" dirty="0" smtClean="0">
                <a:latin typeface="+mj-lt"/>
              </a:rPr>
              <a:t> = 0.1</a:t>
            </a:r>
          </a:p>
        </p:txBody>
      </p:sp>
      <p:sp>
        <p:nvSpPr>
          <p:cNvPr id="25" name="Textfeld 26"/>
          <p:cNvSpPr txBox="1"/>
          <p:nvPr/>
        </p:nvSpPr>
        <p:spPr>
          <a:xfrm>
            <a:off x="5512395" y="6255609"/>
            <a:ext cx="259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smtClean="0">
                <a:latin typeface="+mj-lt"/>
              </a:rPr>
              <a:t>BEC in thermal </a:t>
            </a:r>
            <a:r>
              <a:rPr lang="de-AT" sz="2000" dirty="0" err="1" smtClean="0">
                <a:latin typeface="+mj-lt"/>
              </a:rPr>
              <a:t>cloud</a:t>
            </a:r>
            <a:endParaRPr lang="de-AT" sz="2000" dirty="0" smtClean="0">
              <a:latin typeface="+mj-lt"/>
            </a:endParaRPr>
          </a:p>
        </p:txBody>
      </p:sp>
      <p:cxnSp>
        <p:nvCxnSpPr>
          <p:cNvPr id="26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765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4"/>
    </mc:Choice>
    <mc:Fallback xmlns="">
      <p:transition spd="slow" advTm="60984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42938"/>
          </a:xfrm>
          <a:prstGeom prst="rect">
            <a:avLst/>
          </a:prstGeo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sz="4000" dirty="0" smtClean="0"/>
              <a:t>Narrow </a:t>
            </a:r>
            <a:r>
              <a:rPr lang="de-AT" sz="4000" dirty="0" err="1" smtClean="0"/>
              <a:t>line</a:t>
            </a:r>
            <a:r>
              <a:rPr lang="de-AT" sz="4000" dirty="0" smtClean="0"/>
              <a:t> </a:t>
            </a:r>
            <a:r>
              <a:rPr lang="de-AT" sz="4000" dirty="0" err="1" smtClean="0"/>
              <a:t>cooling</a:t>
            </a:r>
            <a:endParaRPr lang="de-DE" sz="4000" dirty="0"/>
          </a:p>
        </p:txBody>
      </p:sp>
      <p:pic>
        <p:nvPicPr>
          <p:cNvPr id="45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2862385" y="4343432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935101" y="4403763"/>
            <a:ext cx="575244" cy="412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3220620" y="1539681"/>
            <a:ext cx="1191705" cy="2804349"/>
          </a:xfrm>
          <a:prstGeom prst="straightConnector1">
            <a:avLst/>
          </a:prstGeom>
          <a:noFill/>
          <a:ln w="107950" cap="flat" cmpd="sng" algn="ctr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124702" y="1175484"/>
            <a:ext cx="575244" cy="412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600" baseline="-25000" dirty="0" smtClean="0">
                <a:solidFill>
                  <a:srgbClr val="000000"/>
                </a:solidFill>
                <a:latin typeface="Arial"/>
              </a:rPr>
              <a:t>1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3980034" y="1539681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156917" y="2568011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159789" y="2691541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5162661" y="2815075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062978" y="2186221"/>
            <a:ext cx="989231" cy="41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600" baseline="-25000" dirty="0" smtClean="0">
                <a:solidFill>
                  <a:srgbClr val="000000"/>
                </a:solidFill>
                <a:latin typeface="Arial"/>
              </a:rPr>
              <a:t>J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12661" y="2585247"/>
            <a:ext cx="303459" cy="281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Arial"/>
              </a:rPr>
              <a:t>1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24154" y="2726015"/>
            <a:ext cx="303459" cy="281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18408" y="2461713"/>
            <a:ext cx="303459" cy="281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71707" y="2593866"/>
            <a:ext cx="295638" cy="281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Arial"/>
              </a:rPr>
              <a:t>J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982428" y="2402849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blue MOT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461 nm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30 MHz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1" name="Straight Arrow Connector 14"/>
          <p:cNvCxnSpPr/>
          <p:nvPr/>
        </p:nvCxnSpPr>
        <p:spPr bwMode="auto">
          <a:xfrm flipV="1">
            <a:off x="3433592" y="2700164"/>
            <a:ext cx="2169295" cy="1634652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72" name="TextBox 72"/>
          <p:cNvSpPr txBox="1"/>
          <p:nvPr/>
        </p:nvSpPr>
        <p:spPr>
          <a:xfrm>
            <a:off x="4559878" y="3405328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red MOT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689 nm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7.4 kHz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Picture 3" descr="C:\SrBEC\Data\09Aug30\Movie\B0021AA0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8" t="10628"/>
          <a:stretch/>
        </p:blipFill>
        <p:spPr bwMode="auto">
          <a:xfrm>
            <a:off x="1149972" y="2217183"/>
            <a:ext cx="1320312" cy="1663994"/>
          </a:xfrm>
          <a:prstGeom prst="rect">
            <a:avLst/>
          </a:prstGeom>
          <a:noFill/>
        </p:spPr>
      </p:pic>
      <p:cxnSp>
        <p:nvCxnSpPr>
          <p:cNvPr id="57" name="Straight Arrow Connector 45"/>
          <p:cNvCxnSpPr/>
          <p:nvPr/>
        </p:nvCxnSpPr>
        <p:spPr bwMode="auto">
          <a:xfrm>
            <a:off x="1140633" y="4051590"/>
            <a:ext cx="305248" cy="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58" name="TextBox 46"/>
          <p:cNvSpPr txBox="1"/>
          <p:nvPr/>
        </p:nvSpPr>
        <p:spPr>
          <a:xfrm>
            <a:off x="1140633" y="3881177"/>
            <a:ext cx="1299693" cy="34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9" name="Straight Arrow Connector 57"/>
          <p:cNvCxnSpPr/>
          <p:nvPr/>
        </p:nvCxnSpPr>
        <p:spPr bwMode="auto">
          <a:xfrm rot="10800000" flipV="1">
            <a:off x="2073229" y="4049296"/>
            <a:ext cx="396680" cy="229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1101544" y="1206608"/>
            <a:ext cx="1628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Arial"/>
              </a:rPr>
              <a:t>hot blue MOT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/>
              </a:rPr>
              <a:t>T ~ 1 </a:t>
            </a:r>
            <a:r>
              <a:rPr lang="en-US" dirty="0" err="1" smtClean="0">
                <a:solidFill>
                  <a:srgbClr val="FF0000"/>
                </a:solidFill>
                <a:latin typeface="Arial"/>
              </a:rPr>
              <a:t>mK</a:t>
            </a:r>
            <a:endParaRPr lang="en-US" dirty="0" smtClean="0">
              <a:solidFill>
                <a:srgbClr val="FF0000"/>
              </a:solidFill>
              <a:latin typeface="Arial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/>
              </a:rPr>
              <a:t>PSD &gt; 10</a:t>
            </a:r>
            <a:r>
              <a:rPr lang="en-US" sz="2000" baseline="30000" dirty="0" smtClean="0">
                <a:solidFill>
                  <a:srgbClr val="FF0000"/>
                </a:solidFill>
                <a:latin typeface="Arial"/>
              </a:rPr>
              <a:t>-6</a:t>
            </a:r>
            <a:endParaRPr lang="en-US" baseline="300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61" name="Picture 5" descr="C:\SrBEC\Data\09Aug30\Movie\E0001AA0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t="9882" r="23507" b="13785"/>
          <a:stretch/>
        </p:blipFill>
        <p:spPr bwMode="auto">
          <a:xfrm>
            <a:off x="6599967" y="2238254"/>
            <a:ext cx="1298757" cy="1639957"/>
          </a:xfrm>
          <a:prstGeom prst="rect">
            <a:avLst/>
          </a:prstGeom>
          <a:noFill/>
        </p:spPr>
      </p:pic>
      <p:sp>
        <p:nvSpPr>
          <p:cNvPr id="62" name="TextBox 63"/>
          <p:cNvSpPr txBox="1"/>
          <p:nvPr/>
        </p:nvSpPr>
        <p:spPr>
          <a:xfrm>
            <a:off x="6522348" y="1206608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Arial"/>
              </a:rPr>
              <a:t>cold red MOT</a:t>
            </a:r>
          </a:p>
          <a:p>
            <a:pPr algn="l"/>
            <a:r>
              <a:rPr lang="en-US" dirty="0" smtClean="0">
                <a:solidFill>
                  <a:srgbClr val="0000F8"/>
                </a:solidFill>
                <a:latin typeface="Arial"/>
              </a:rPr>
              <a:t>T ~ </a:t>
            </a:r>
            <a:r>
              <a:rPr lang="en-US" dirty="0">
                <a:solidFill>
                  <a:srgbClr val="0000F8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F8"/>
                </a:solidFill>
                <a:latin typeface="Arial"/>
              </a:rPr>
              <a:t> µK</a:t>
            </a:r>
          </a:p>
          <a:p>
            <a:pPr algn="l"/>
            <a:r>
              <a:rPr lang="en-US" dirty="0" smtClean="0">
                <a:solidFill>
                  <a:srgbClr val="0000F8"/>
                </a:solidFill>
                <a:latin typeface="Arial"/>
              </a:rPr>
              <a:t>PSD ~ 0.1</a:t>
            </a:r>
          </a:p>
        </p:txBody>
      </p:sp>
      <p:cxnSp>
        <p:nvCxnSpPr>
          <p:cNvPr id="27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362771901"/>
      </p:ext>
    </p:extLst>
  </p:cSld>
  <p:clrMapOvr>
    <a:masterClrMapping/>
  </p:clrMapOvr>
  <p:transition advTm="66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6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1022420" y="1169093"/>
            <a:ext cx="6517687" cy="2381354"/>
            <a:chOff x="1406395" y="2634535"/>
            <a:chExt cx="3427407" cy="1252265"/>
          </a:xfrm>
        </p:grpSpPr>
        <p:sp>
          <p:nvSpPr>
            <p:cNvPr id="13" name="Freihandform 12"/>
            <p:cNvSpPr/>
            <p:nvPr/>
          </p:nvSpPr>
          <p:spPr>
            <a:xfrm>
              <a:off x="1406395" y="2785626"/>
              <a:ext cx="3427407" cy="667434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2875377" y="3070703"/>
              <a:ext cx="728578" cy="83141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Pfeil nach rechts 14"/>
            <p:cNvSpPr/>
            <p:nvPr/>
          </p:nvSpPr>
          <p:spPr bwMode="auto">
            <a:xfrm rot="5400000" flipH="1">
              <a:off x="2928284" y="3230321"/>
              <a:ext cx="608632" cy="704325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56"/>
            <p:cNvSpPr txBox="1"/>
            <p:nvPr/>
          </p:nvSpPr>
          <p:spPr>
            <a:xfrm>
              <a:off x="1406395" y="2634535"/>
              <a:ext cx="600355" cy="178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 trap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947" y="43130"/>
            <a:ext cx="8229600" cy="750498"/>
          </a:xfrm>
        </p:spPr>
        <p:txBody>
          <a:bodyPr/>
          <a:lstStyle/>
          <a:p>
            <a:r>
              <a:rPr lang="en-US" i="1" dirty="0" smtClean="0"/>
              <a:t>Dipole trap</a:t>
            </a:r>
            <a:endParaRPr lang="de-DE" i="1" dirty="0"/>
          </a:p>
        </p:txBody>
      </p:sp>
      <p:sp>
        <p:nvSpPr>
          <p:cNvPr id="20" name="TextBox 56"/>
          <p:cNvSpPr txBox="1"/>
          <p:nvPr/>
        </p:nvSpPr>
        <p:spPr>
          <a:xfrm>
            <a:off x="4944732" y="315322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aser cooling</a:t>
            </a: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10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63"/>
          <p:cNvSpPr txBox="1"/>
          <p:nvPr/>
        </p:nvSpPr>
        <p:spPr>
          <a:xfrm>
            <a:off x="3933423" y="1153397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F8"/>
                </a:solidFill>
                <a:latin typeface="Arial"/>
              </a:rPr>
              <a:t>T ~ </a:t>
            </a:r>
            <a:r>
              <a:rPr lang="en-US" dirty="0">
                <a:solidFill>
                  <a:srgbClr val="0000F8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F8"/>
                </a:solidFill>
                <a:latin typeface="Arial"/>
              </a:rPr>
              <a:t> µK</a:t>
            </a:r>
          </a:p>
          <a:p>
            <a:pPr algn="l"/>
            <a:r>
              <a:rPr lang="en-US" dirty="0" smtClean="0">
                <a:solidFill>
                  <a:srgbClr val="0000F8"/>
                </a:solidFill>
                <a:latin typeface="Arial"/>
              </a:rPr>
              <a:t>PSD ~ 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3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7"/>
    </mc:Choice>
    <mc:Fallback xmlns="">
      <p:transition spd="slow" advTm="42457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/>
          <p:cNvSpPr/>
          <p:nvPr/>
        </p:nvSpPr>
        <p:spPr>
          <a:xfrm>
            <a:off x="395536" y="4293096"/>
            <a:ext cx="2286016" cy="2286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</p:spPr>
        <p:txBody>
          <a:bodyPr/>
          <a:lstStyle/>
          <a:p>
            <a:r>
              <a:rPr lang="de-AT" dirty="0" err="1" smtClean="0"/>
              <a:t>Why</a:t>
            </a:r>
            <a:r>
              <a:rPr lang="de-AT" dirty="0" smtClean="0"/>
              <a:t> not </a:t>
            </a:r>
            <a:r>
              <a:rPr lang="de-AT" dirty="0" err="1" smtClean="0"/>
              <a:t>more</a:t>
            </a:r>
            <a:r>
              <a:rPr lang="de-AT" dirty="0" smtClean="0"/>
              <a:t>?</a:t>
            </a:r>
            <a:endParaRPr lang="de-DE" dirty="0" smtClean="0"/>
          </a:p>
        </p:txBody>
      </p:sp>
      <p:sp>
        <p:nvSpPr>
          <p:cNvPr id="20" name="Ellipse 19"/>
          <p:cNvSpPr/>
          <p:nvPr/>
        </p:nvSpPr>
        <p:spPr>
          <a:xfrm>
            <a:off x="6562346" y="4394970"/>
            <a:ext cx="2286016" cy="2286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21" name="Grafik 20" descr="smilyTransparent.pn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8" y="3861048"/>
            <a:ext cx="3143248" cy="314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fik 23" descr="smilyTransparentHappy.png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02" y="4005064"/>
            <a:ext cx="3071858" cy="307185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Abgerundete rechteckige Legende 27"/>
          <p:cNvSpPr/>
          <p:nvPr/>
        </p:nvSpPr>
        <p:spPr>
          <a:xfrm>
            <a:off x="661814" y="991279"/>
            <a:ext cx="2448272" cy="2016224"/>
          </a:xfrm>
          <a:prstGeom prst="wedgeRoundRectCallout">
            <a:avLst>
              <a:gd name="adj1" fmla="val -17689"/>
              <a:gd name="adj2" fmla="val 105734"/>
              <a:gd name="adj3" fmla="val 16667"/>
            </a:avLst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400" dirty="0" smtClean="0">
                <a:solidFill>
                  <a:prstClr val="black"/>
                </a:solidFill>
                <a:latin typeface="Arial"/>
              </a:rPr>
              <a:t>Photons </a:t>
            </a:r>
            <a:r>
              <a:rPr lang="de-AT" sz="2400" dirty="0" err="1" smtClean="0">
                <a:solidFill>
                  <a:srgbClr val="FF0000"/>
                </a:solidFill>
                <a:latin typeface="Arial"/>
              </a:rPr>
              <a:t>heat</a:t>
            </a:r>
            <a:r>
              <a:rPr lang="de-AT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Arial"/>
              </a:rPr>
              <a:t>slowest</a:t>
            </a:r>
            <a:r>
              <a:rPr lang="de-AT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Arial"/>
              </a:rPr>
              <a:t>atoms</a:t>
            </a:r>
            <a:r>
              <a:rPr lang="de-AT" sz="2400" dirty="0" smtClean="0">
                <a:solidFill>
                  <a:prstClr val="black"/>
                </a:solidFill>
                <a:latin typeface="Arial"/>
              </a:rPr>
              <a:t>.</a:t>
            </a:r>
            <a:endParaRPr lang="de-DE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Abgerundete rechteckige Legende 28"/>
          <p:cNvSpPr/>
          <p:nvPr/>
        </p:nvSpPr>
        <p:spPr>
          <a:xfrm>
            <a:off x="6164802" y="883539"/>
            <a:ext cx="2448272" cy="2016224"/>
          </a:xfrm>
          <a:prstGeom prst="wedgeRoundRectCallout">
            <a:avLst>
              <a:gd name="adj1" fmla="val -1101"/>
              <a:gd name="adj2" fmla="val 120260"/>
              <a:gd name="adj3" fmla="val 16667"/>
            </a:avLst>
          </a:prstGeom>
          <a:solidFill>
            <a:srgbClr val="FFFF66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400" dirty="0" err="1" smtClean="0">
                <a:solidFill>
                  <a:prstClr val="black"/>
                </a:solidFill>
                <a:latin typeface="Arial"/>
              </a:rPr>
              <a:t>Let‘s</a:t>
            </a:r>
            <a:r>
              <a:rPr lang="de-A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"/>
              </a:rPr>
              <a:t>make</a:t>
            </a:r>
            <a:r>
              <a:rPr lang="de-A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"/>
              </a:rPr>
              <a:t>atoms</a:t>
            </a:r>
            <a:r>
              <a:rPr lang="de-A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2400" dirty="0" smtClean="0">
                <a:solidFill>
                  <a:srgbClr val="0000CC"/>
                </a:solidFill>
                <a:latin typeface="Arial"/>
              </a:rPr>
              <a:t>transparent</a:t>
            </a:r>
            <a:r>
              <a:rPr lang="de-AT" sz="2400" dirty="0" smtClean="0">
                <a:solidFill>
                  <a:srgbClr val="000000"/>
                </a:solidFill>
                <a:latin typeface="Arial"/>
              </a:rPr>
              <a:t>!</a:t>
            </a:r>
            <a:endParaRPr lang="de-DE" sz="24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" name="Gerader Verbinder 11"/>
          <p:cNvCxnSpPr/>
          <p:nvPr/>
        </p:nvCxnSpPr>
        <p:spPr bwMode="auto">
          <a:xfrm>
            <a:off x="72000" y="720000"/>
            <a:ext cx="8371913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278190" y="2621460"/>
            <a:ext cx="3940011" cy="1867234"/>
            <a:chOff x="2732667" y="2713966"/>
            <a:chExt cx="3196100" cy="1514683"/>
          </a:xfrm>
        </p:grpSpPr>
        <p:sp>
          <p:nvSpPr>
            <p:cNvPr id="17" name="Ellipse 769"/>
            <p:cNvSpPr>
              <a:spLocks noChangeAspect="1"/>
            </p:cNvSpPr>
            <p:nvPr/>
          </p:nvSpPr>
          <p:spPr bwMode="auto">
            <a:xfrm>
              <a:off x="3713677" y="3352885"/>
              <a:ext cx="149201" cy="14856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ihandform 758"/>
            <p:cNvSpPr/>
            <p:nvPr/>
          </p:nvSpPr>
          <p:spPr>
            <a:xfrm rot="15365006">
              <a:off x="3357815" y="2837543"/>
              <a:ext cx="418970" cy="171815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4619" h="296175">
                  <a:moveTo>
                    <a:pt x="0" y="163903"/>
                  </a:moveTo>
                  <a:cubicBezTo>
                    <a:pt x="45288" y="174686"/>
                    <a:pt x="90577" y="185469"/>
                    <a:pt x="129396" y="163903"/>
                  </a:cubicBezTo>
                  <a:cubicBezTo>
                    <a:pt x="168215" y="142337"/>
                    <a:pt x="198407" y="17253"/>
                    <a:pt x="232913" y="34506"/>
                  </a:cubicBezTo>
                  <a:cubicBezTo>
                    <a:pt x="267419" y="51759"/>
                    <a:pt x="300487" y="267420"/>
                    <a:pt x="336430" y="267420"/>
                  </a:cubicBezTo>
                  <a:cubicBezTo>
                    <a:pt x="372373" y="267420"/>
                    <a:pt x="412630" y="30193"/>
                    <a:pt x="448573" y="34506"/>
                  </a:cubicBezTo>
                  <a:cubicBezTo>
                    <a:pt x="484516" y="38819"/>
                    <a:pt x="516147" y="296175"/>
                    <a:pt x="552090" y="293299"/>
                  </a:cubicBezTo>
                  <a:cubicBezTo>
                    <a:pt x="588034" y="290424"/>
                    <a:pt x="635479" y="34506"/>
                    <a:pt x="664234" y="17253"/>
                  </a:cubicBezTo>
                  <a:cubicBezTo>
                    <a:pt x="692989" y="0"/>
                    <a:pt x="708804" y="94891"/>
                    <a:pt x="724619" y="189782"/>
                  </a:cubicBezTo>
                </a:path>
              </a:pathLst>
            </a:custGeom>
            <a:noFill/>
            <a:ln w="28575" cap="flat" cmpd="sng" algn="ctr">
              <a:solidFill>
                <a:srgbClr val="0070C0"/>
              </a:solidFill>
              <a:prstDash val="solid"/>
              <a:headEnd type="triangl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defTabSz="41760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4247692" y="3260765"/>
              <a:ext cx="810090" cy="325208"/>
            </a:xfrm>
            <a:prstGeom prst="rightArrow">
              <a:avLst>
                <a:gd name="adj1" fmla="val 50000"/>
                <a:gd name="adj2" fmla="val 7908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6" name="Gerade Verbindung mit Pfeil 24"/>
            <p:cNvCxnSpPr/>
            <p:nvPr/>
          </p:nvCxnSpPr>
          <p:spPr>
            <a:xfrm flipH="1">
              <a:off x="5567177" y="3438353"/>
              <a:ext cx="9612" cy="42569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30" name="Freihandform 758"/>
            <p:cNvSpPr/>
            <p:nvPr/>
          </p:nvSpPr>
          <p:spPr>
            <a:xfrm rot="7378703">
              <a:off x="5633375" y="2972979"/>
              <a:ext cx="418970" cy="171815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4619" h="296175">
                  <a:moveTo>
                    <a:pt x="0" y="163903"/>
                  </a:moveTo>
                  <a:cubicBezTo>
                    <a:pt x="45288" y="174686"/>
                    <a:pt x="90577" y="185469"/>
                    <a:pt x="129396" y="163903"/>
                  </a:cubicBezTo>
                  <a:cubicBezTo>
                    <a:pt x="168215" y="142337"/>
                    <a:pt x="198407" y="17253"/>
                    <a:pt x="232913" y="34506"/>
                  </a:cubicBezTo>
                  <a:cubicBezTo>
                    <a:pt x="267419" y="51759"/>
                    <a:pt x="300487" y="267420"/>
                    <a:pt x="336430" y="267420"/>
                  </a:cubicBezTo>
                  <a:cubicBezTo>
                    <a:pt x="372373" y="267420"/>
                    <a:pt x="412630" y="30193"/>
                    <a:pt x="448573" y="34506"/>
                  </a:cubicBezTo>
                  <a:cubicBezTo>
                    <a:pt x="484516" y="38819"/>
                    <a:pt x="516147" y="296175"/>
                    <a:pt x="552090" y="293299"/>
                  </a:cubicBezTo>
                  <a:cubicBezTo>
                    <a:pt x="588034" y="290424"/>
                    <a:pt x="635479" y="34506"/>
                    <a:pt x="664234" y="17253"/>
                  </a:cubicBezTo>
                  <a:cubicBezTo>
                    <a:pt x="692989" y="0"/>
                    <a:pt x="708804" y="94891"/>
                    <a:pt x="724619" y="189782"/>
                  </a:cubicBezTo>
                </a:path>
              </a:pathLst>
            </a:custGeom>
            <a:noFill/>
            <a:ln w="28575" cap="flat" cmpd="sng" algn="ctr">
              <a:solidFill>
                <a:srgbClr val="0070C0"/>
              </a:solidFill>
              <a:prstDash val="solid"/>
              <a:headEnd type="triangl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defTabSz="41760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Ellipse 769"/>
            <p:cNvSpPr>
              <a:spLocks noChangeAspect="1"/>
            </p:cNvSpPr>
            <p:nvPr/>
          </p:nvSpPr>
          <p:spPr bwMode="auto">
            <a:xfrm>
              <a:off x="5500460" y="3351640"/>
              <a:ext cx="149201" cy="14856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feld 24"/>
            <p:cNvSpPr txBox="1"/>
            <p:nvPr/>
          </p:nvSpPr>
          <p:spPr>
            <a:xfrm>
              <a:off x="2732667" y="3851921"/>
              <a:ext cx="1669265" cy="37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smtClean="0">
                  <a:latin typeface="+mj-lt"/>
                </a:rPr>
                <a:t>atom at standstill (BEC atom)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3433531" y="3585973"/>
              <a:ext cx="215176" cy="2538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65535565"/>
      </p:ext>
    </p:extLst>
  </p:cSld>
  <p:clrMapOvr>
    <a:masterClrMapping/>
  </p:clrMapOvr>
  <p:transition advTm="74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12"/>
          <p:cNvSpPr/>
          <p:nvPr/>
        </p:nvSpPr>
        <p:spPr>
          <a:xfrm rot="16200000">
            <a:off x="1060369" y="1149676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" b="62962"/>
          <a:stretch/>
        </p:blipFill>
        <p:spPr bwMode="auto">
          <a:xfrm>
            <a:off x="1135754" y="3789515"/>
            <a:ext cx="2743200" cy="52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1127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Freihandform 86"/>
          <p:cNvSpPr/>
          <p:nvPr/>
        </p:nvSpPr>
        <p:spPr bwMode="auto">
          <a:xfrm>
            <a:off x="2084446" y="5485104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i="1" dirty="0" err="1" smtClean="0"/>
              <a:t>Transparency</a:t>
            </a:r>
            <a:r>
              <a:rPr lang="de-AT" i="1" dirty="0" smtClean="0"/>
              <a:t> beam</a:t>
            </a:r>
            <a:endParaRPr lang="de-AT" i="1" dirty="0"/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5784114" y="1365653"/>
            <a:ext cx="2842593" cy="2292017"/>
            <a:chOff x="1550505" y="2170745"/>
            <a:chExt cx="5206649" cy="4198187"/>
          </a:xfrm>
        </p:grpSpPr>
        <p:cxnSp>
          <p:nvCxnSpPr>
            <p:cNvPr id="4" name="Straight Connector 9"/>
            <p:cNvCxnSpPr/>
            <p:nvPr/>
          </p:nvCxnSpPr>
          <p:spPr bwMode="auto">
            <a:xfrm>
              <a:off x="1550505" y="583427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TextBox 11"/>
            <p:cNvSpPr txBox="1"/>
            <p:nvPr/>
          </p:nvSpPr>
          <p:spPr>
            <a:xfrm>
              <a:off x="1623694" y="59038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TextBox 16"/>
            <p:cNvSpPr txBox="1"/>
            <p:nvPr/>
          </p:nvSpPr>
          <p:spPr>
            <a:xfrm>
              <a:off x="2256580" y="21707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" name="Straight Connector 32"/>
            <p:cNvCxnSpPr/>
            <p:nvPr/>
          </p:nvCxnSpPr>
          <p:spPr bwMode="auto">
            <a:xfrm>
              <a:off x="2118216" y="2587493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34"/>
            <p:cNvCxnSpPr/>
            <p:nvPr/>
          </p:nvCxnSpPr>
          <p:spPr bwMode="auto">
            <a:xfrm>
              <a:off x="5327369" y="378681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35"/>
            <p:cNvCxnSpPr/>
            <p:nvPr/>
          </p:nvCxnSpPr>
          <p:spPr bwMode="auto">
            <a:xfrm>
              <a:off x="5330680" y="3929268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36"/>
            <p:cNvCxnSpPr/>
            <p:nvPr/>
          </p:nvCxnSpPr>
          <p:spPr bwMode="auto">
            <a:xfrm>
              <a:off x="5333993" y="407173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40"/>
            <p:cNvSpPr txBox="1"/>
            <p:nvPr/>
          </p:nvSpPr>
          <p:spPr>
            <a:xfrm>
              <a:off x="5273244" y="4098231"/>
              <a:ext cx="1140802" cy="46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extBox 41"/>
            <p:cNvSpPr txBox="1"/>
            <p:nvPr/>
          </p:nvSpPr>
          <p:spPr>
            <a:xfrm>
              <a:off x="6165128" y="3806685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TextBox 42"/>
            <p:cNvSpPr txBox="1"/>
            <p:nvPr/>
          </p:nvSpPr>
          <p:spPr>
            <a:xfrm>
              <a:off x="6178381" y="39690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TextBox 43"/>
            <p:cNvSpPr txBox="1"/>
            <p:nvPr/>
          </p:nvSpPr>
          <p:spPr>
            <a:xfrm>
              <a:off x="6171750" y="36642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2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TextBox 52"/>
            <p:cNvSpPr txBox="1"/>
            <p:nvPr/>
          </p:nvSpPr>
          <p:spPr>
            <a:xfrm>
              <a:off x="6348440" y="3816627"/>
              <a:ext cx="408714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6" name="Straight Arrow Connector 44"/>
            <p:cNvCxnSpPr/>
            <p:nvPr/>
          </p:nvCxnSpPr>
          <p:spPr bwMode="auto">
            <a:xfrm flipV="1">
              <a:off x="2037522" y="3935896"/>
              <a:ext cx="3279913" cy="1888434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27" name="TextBox 56"/>
            <p:cNvSpPr txBox="1"/>
            <p:nvPr/>
          </p:nvSpPr>
          <p:spPr>
            <a:xfrm>
              <a:off x="3767436" y="4731026"/>
              <a:ext cx="1081090" cy="845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red MOT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689 nm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7.4 kHz</a:t>
              </a:r>
              <a:endParaRPr lang="en-US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1647825" y="5724525"/>
              <a:ext cx="800100" cy="23812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5753100" y="3886200"/>
              <a:ext cx="180975" cy="952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4307981" y="2435366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1" name="Straight Connector 32"/>
            <p:cNvCxnSpPr/>
            <p:nvPr/>
          </p:nvCxnSpPr>
          <p:spPr bwMode="auto">
            <a:xfrm>
              <a:off x="4286459" y="2390975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TextBox 11"/>
          <p:cNvSpPr txBox="1"/>
          <p:nvPr/>
        </p:nvSpPr>
        <p:spPr>
          <a:xfrm>
            <a:off x="434084" y="5012259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Box 40"/>
          <p:cNvSpPr txBox="1"/>
          <p:nvPr/>
        </p:nvSpPr>
        <p:spPr>
          <a:xfrm>
            <a:off x="87072" y="3656367"/>
            <a:ext cx="114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Arial"/>
              </a:rPr>
              <a:t>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462541" y="5246143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smtClean="0">
                <a:solidFill>
                  <a:srgbClr val="000000"/>
                </a:solidFill>
                <a:latin typeface="Arial"/>
              </a:rPr>
              <a:t>potential</a:t>
            </a:r>
          </a:p>
        </p:txBody>
      </p:sp>
      <p:sp>
        <p:nvSpPr>
          <p:cNvPr id="61" name="Rechteck 60"/>
          <p:cNvSpPr/>
          <p:nvPr/>
        </p:nvSpPr>
        <p:spPr>
          <a:xfrm>
            <a:off x="2885343" y="4317035"/>
            <a:ext cx="1334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cooling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laser</a:t>
            </a:r>
            <a:endParaRPr lang="de-AT" sz="160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0" name="Gerade Verbindung mit Pfeil 79"/>
          <p:cNvCxnSpPr/>
          <p:nvPr/>
        </p:nvCxnSpPr>
        <p:spPr bwMode="auto">
          <a:xfrm flipV="1">
            <a:off x="2217356" y="400418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Abgerundetes Rechteck 84"/>
          <p:cNvSpPr/>
          <p:nvPr/>
        </p:nvSpPr>
        <p:spPr bwMode="auto">
          <a:xfrm>
            <a:off x="5612077" y="1035018"/>
            <a:ext cx="3057470" cy="2736034"/>
          </a:xfrm>
          <a:prstGeom prst="roundRect">
            <a:avLst>
              <a:gd name="adj" fmla="val 859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52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54620" y="856811"/>
            <a:ext cx="3907017" cy="1361469"/>
            <a:chOff x="968525" y="2444965"/>
            <a:chExt cx="6704726" cy="2336379"/>
          </a:xfrm>
        </p:grpSpPr>
        <p:sp>
          <p:nvSpPr>
            <p:cNvPr id="48" name="Freihandform 12"/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Ellipse 13"/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Pfeil nach rechts 14"/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968525" y="3361031"/>
              <a:ext cx="195917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59" name="TextBox 56"/>
            <p:cNvSpPr txBox="1"/>
            <p:nvPr/>
          </p:nvSpPr>
          <p:spPr>
            <a:xfrm>
              <a:off x="5045851" y="4200361"/>
              <a:ext cx="236630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2" name="Gerade Verbindung mit Pfeil 79"/>
          <p:cNvCxnSpPr/>
          <p:nvPr/>
        </p:nvCxnSpPr>
        <p:spPr bwMode="auto">
          <a:xfrm flipV="1">
            <a:off x="2499417" y="4439130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Gerade Verbindung mit Pfeil 79"/>
          <p:cNvCxnSpPr/>
          <p:nvPr/>
        </p:nvCxnSpPr>
        <p:spPr bwMode="auto">
          <a:xfrm flipV="1">
            <a:off x="2780511" y="3998235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158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1"/>
    </mc:Choice>
    <mc:Fallback xmlns="">
      <p:transition spd="slow" advTm="5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35" grpId="0"/>
      <p:bldP spid="36" grpId="0"/>
      <p:bldP spid="44" grpId="0"/>
      <p:bldP spid="61" grpId="0"/>
      <p:bldP spid="8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ihandform 12"/>
          <p:cNvSpPr/>
          <p:nvPr/>
        </p:nvSpPr>
        <p:spPr>
          <a:xfrm rot="16200000">
            <a:off x="1060369" y="1149676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" b="62962"/>
          <a:stretch/>
        </p:blipFill>
        <p:spPr bwMode="auto">
          <a:xfrm>
            <a:off x="1135754" y="3789515"/>
            <a:ext cx="2743200" cy="52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1127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Freihandform 86"/>
          <p:cNvSpPr/>
          <p:nvPr/>
        </p:nvSpPr>
        <p:spPr bwMode="auto">
          <a:xfrm>
            <a:off x="2084446" y="5485104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i="1" dirty="0" err="1" smtClean="0"/>
              <a:t>Transparency</a:t>
            </a:r>
            <a:r>
              <a:rPr lang="de-AT" i="1" dirty="0" smtClean="0"/>
              <a:t> beam</a:t>
            </a:r>
            <a:endParaRPr lang="de-AT" i="1" dirty="0"/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5784114" y="1365653"/>
            <a:ext cx="2842593" cy="2292017"/>
            <a:chOff x="1550505" y="2170745"/>
            <a:chExt cx="5206649" cy="4198187"/>
          </a:xfrm>
        </p:grpSpPr>
        <p:cxnSp>
          <p:nvCxnSpPr>
            <p:cNvPr id="4" name="Straight Connector 9"/>
            <p:cNvCxnSpPr/>
            <p:nvPr/>
          </p:nvCxnSpPr>
          <p:spPr bwMode="auto">
            <a:xfrm>
              <a:off x="1550505" y="583427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TextBox 11"/>
            <p:cNvSpPr txBox="1"/>
            <p:nvPr/>
          </p:nvSpPr>
          <p:spPr>
            <a:xfrm>
              <a:off x="1623694" y="59038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TextBox 16"/>
            <p:cNvSpPr txBox="1"/>
            <p:nvPr/>
          </p:nvSpPr>
          <p:spPr>
            <a:xfrm>
              <a:off x="2256580" y="21707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" name="Straight Connector 32"/>
            <p:cNvCxnSpPr/>
            <p:nvPr/>
          </p:nvCxnSpPr>
          <p:spPr bwMode="auto">
            <a:xfrm>
              <a:off x="2118216" y="2587493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34"/>
            <p:cNvCxnSpPr/>
            <p:nvPr/>
          </p:nvCxnSpPr>
          <p:spPr bwMode="auto">
            <a:xfrm>
              <a:off x="5327369" y="378681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35"/>
            <p:cNvCxnSpPr/>
            <p:nvPr/>
          </p:nvCxnSpPr>
          <p:spPr bwMode="auto">
            <a:xfrm>
              <a:off x="5330680" y="3929268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36"/>
            <p:cNvCxnSpPr/>
            <p:nvPr/>
          </p:nvCxnSpPr>
          <p:spPr bwMode="auto">
            <a:xfrm>
              <a:off x="5333993" y="407173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40"/>
            <p:cNvSpPr txBox="1"/>
            <p:nvPr/>
          </p:nvSpPr>
          <p:spPr>
            <a:xfrm>
              <a:off x="5273244" y="4098231"/>
              <a:ext cx="1140802" cy="46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extBox 41"/>
            <p:cNvSpPr txBox="1"/>
            <p:nvPr/>
          </p:nvSpPr>
          <p:spPr>
            <a:xfrm>
              <a:off x="6165128" y="3806685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TextBox 42"/>
            <p:cNvSpPr txBox="1"/>
            <p:nvPr/>
          </p:nvSpPr>
          <p:spPr>
            <a:xfrm>
              <a:off x="6178381" y="39690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TextBox 43"/>
            <p:cNvSpPr txBox="1"/>
            <p:nvPr/>
          </p:nvSpPr>
          <p:spPr>
            <a:xfrm>
              <a:off x="6171750" y="36642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2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TextBox 52"/>
            <p:cNvSpPr txBox="1"/>
            <p:nvPr/>
          </p:nvSpPr>
          <p:spPr>
            <a:xfrm>
              <a:off x="6348440" y="3816627"/>
              <a:ext cx="408714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6" name="Straight Arrow Connector 44"/>
            <p:cNvCxnSpPr/>
            <p:nvPr/>
          </p:nvCxnSpPr>
          <p:spPr bwMode="auto">
            <a:xfrm flipV="1">
              <a:off x="2037522" y="3935896"/>
              <a:ext cx="3279913" cy="1888434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27" name="TextBox 56"/>
            <p:cNvSpPr txBox="1"/>
            <p:nvPr/>
          </p:nvSpPr>
          <p:spPr>
            <a:xfrm>
              <a:off x="3767436" y="4731026"/>
              <a:ext cx="1081090" cy="845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red MOT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689 nm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7.4 kHz</a:t>
              </a:r>
              <a:endParaRPr lang="en-US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1647825" y="5724525"/>
              <a:ext cx="800100" cy="23812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5753100" y="3886200"/>
              <a:ext cx="180975" cy="952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4307981" y="2435366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1" name="Straight Connector 32"/>
            <p:cNvCxnSpPr/>
            <p:nvPr/>
          </p:nvCxnSpPr>
          <p:spPr bwMode="auto">
            <a:xfrm>
              <a:off x="4286459" y="2390975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TextBox 11"/>
          <p:cNvSpPr txBox="1"/>
          <p:nvPr/>
        </p:nvSpPr>
        <p:spPr>
          <a:xfrm>
            <a:off x="434084" y="5012259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Box 40"/>
          <p:cNvSpPr txBox="1"/>
          <p:nvPr/>
        </p:nvSpPr>
        <p:spPr>
          <a:xfrm>
            <a:off x="87072" y="3656367"/>
            <a:ext cx="114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Arial"/>
              </a:rPr>
              <a:t>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462541" y="5246143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smtClean="0">
                <a:solidFill>
                  <a:srgbClr val="000000"/>
                </a:solidFill>
                <a:latin typeface="Arial"/>
              </a:rPr>
              <a:t>potential</a:t>
            </a:r>
          </a:p>
        </p:txBody>
      </p:sp>
      <p:sp>
        <p:nvSpPr>
          <p:cNvPr id="61" name="Rechteck 60"/>
          <p:cNvSpPr/>
          <p:nvPr/>
        </p:nvSpPr>
        <p:spPr>
          <a:xfrm>
            <a:off x="2885343" y="4317035"/>
            <a:ext cx="1334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cooling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laser</a:t>
            </a:r>
            <a:endParaRPr lang="de-AT" sz="160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0" name="Gerade Verbindung mit Pfeil 79"/>
          <p:cNvCxnSpPr/>
          <p:nvPr/>
        </p:nvCxnSpPr>
        <p:spPr bwMode="auto">
          <a:xfrm flipV="1">
            <a:off x="2217356" y="400418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Abgerundetes Rechteck 84"/>
          <p:cNvSpPr/>
          <p:nvPr/>
        </p:nvSpPr>
        <p:spPr bwMode="auto">
          <a:xfrm>
            <a:off x="5612077" y="1035018"/>
            <a:ext cx="3057470" cy="2736034"/>
          </a:xfrm>
          <a:prstGeom prst="roundRect">
            <a:avLst>
              <a:gd name="adj" fmla="val 859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52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54620" y="856811"/>
            <a:ext cx="3907017" cy="1361469"/>
            <a:chOff x="968525" y="2444965"/>
            <a:chExt cx="6704726" cy="2336379"/>
          </a:xfrm>
        </p:grpSpPr>
        <p:sp>
          <p:nvSpPr>
            <p:cNvPr id="48" name="Freihandform 12"/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Ellipse 13"/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Pfeil nach rechts 14"/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968525" y="3361031"/>
              <a:ext cx="195917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59" name="TextBox 56"/>
            <p:cNvSpPr txBox="1"/>
            <p:nvPr/>
          </p:nvSpPr>
          <p:spPr>
            <a:xfrm>
              <a:off x="5045851" y="4200361"/>
              <a:ext cx="236630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2" name="Gerade Verbindung mit Pfeil 79"/>
          <p:cNvCxnSpPr/>
          <p:nvPr/>
        </p:nvCxnSpPr>
        <p:spPr bwMode="auto">
          <a:xfrm flipV="1">
            <a:off x="2499417" y="4439130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Gerade Verbindung mit Pfeil 79"/>
          <p:cNvCxnSpPr/>
          <p:nvPr/>
        </p:nvCxnSpPr>
        <p:spPr bwMode="auto">
          <a:xfrm flipV="1">
            <a:off x="2780511" y="3998235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Pfeil nach unten 45"/>
          <p:cNvSpPr/>
          <p:nvPr/>
        </p:nvSpPr>
        <p:spPr bwMode="auto">
          <a:xfrm flipV="1">
            <a:off x="2383814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3" name="Rechteck 46"/>
          <p:cNvSpPr/>
          <p:nvPr/>
        </p:nvSpPr>
        <p:spPr>
          <a:xfrm>
            <a:off x="2611304" y="1362170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 flipV="1">
            <a:off x="7443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6" name="TextBox 56"/>
          <p:cNvSpPr txBox="1"/>
          <p:nvPr/>
        </p:nvSpPr>
        <p:spPr>
          <a:xfrm>
            <a:off x="7713936" y="1680711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transparency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7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9754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1"/>
    </mc:Choice>
    <mc:Fallback xmlns="">
      <p:transition spd="slow" advTm="5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ihandform 12"/>
          <p:cNvSpPr/>
          <p:nvPr/>
        </p:nvSpPr>
        <p:spPr>
          <a:xfrm rot="16200000">
            <a:off x="1060369" y="1149676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54" y="2161219"/>
            <a:ext cx="27432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1127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Freihandform 86"/>
          <p:cNvSpPr/>
          <p:nvPr/>
        </p:nvSpPr>
        <p:spPr bwMode="auto">
          <a:xfrm>
            <a:off x="2084446" y="5485104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i="1" dirty="0" err="1" smtClean="0"/>
              <a:t>Transparency</a:t>
            </a:r>
            <a:r>
              <a:rPr lang="de-AT" i="1" dirty="0" smtClean="0"/>
              <a:t> beam</a:t>
            </a:r>
            <a:endParaRPr lang="de-AT" i="1" dirty="0"/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5784114" y="1365653"/>
            <a:ext cx="2842593" cy="2292017"/>
            <a:chOff x="1550505" y="2170745"/>
            <a:chExt cx="5206649" cy="4198187"/>
          </a:xfrm>
        </p:grpSpPr>
        <p:cxnSp>
          <p:nvCxnSpPr>
            <p:cNvPr id="4" name="Straight Connector 9"/>
            <p:cNvCxnSpPr/>
            <p:nvPr/>
          </p:nvCxnSpPr>
          <p:spPr bwMode="auto">
            <a:xfrm>
              <a:off x="1550505" y="583427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TextBox 11"/>
            <p:cNvSpPr txBox="1"/>
            <p:nvPr/>
          </p:nvSpPr>
          <p:spPr>
            <a:xfrm>
              <a:off x="1623694" y="59038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TextBox 16"/>
            <p:cNvSpPr txBox="1"/>
            <p:nvPr/>
          </p:nvSpPr>
          <p:spPr>
            <a:xfrm>
              <a:off x="2256580" y="21707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" name="Straight Connector 32"/>
            <p:cNvCxnSpPr/>
            <p:nvPr/>
          </p:nvCxnSpPr>
          <p:spPr bwMode="auto">
            <a:xfrm>
              <a:off x="2118216" y="2587493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34"/>
            <p:cNvCxnSpPr/>
            <p:nvPr/>
          </p:nvCxnSpPr>
          <p:spPr bwMode="auto">
            <a:xfrm>
              <a:off x="5327369" y="378681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35"/>
            <p:cNvCxnSpPr/>
            <p:nvPr/>
          </p:nvCxnSpPr>
          <p:spPr bwMode="auto">
            <a:xfrm>
              <a:off x="5330680" y="3929268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36"/>
            <p:cNvCxnSpPr/>
            <p:nvPr/>
          </p:nvCxnSpPr>
          <p:spPr bwMode="auto">
            <a:xfrm>
              <a:off x="5333993" y="407173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40"/>
            <p:cNvSpPr txBox="1"/>
            <p:nvPr/>
          </p:nvSpPr>
          <p:spPr>
            <a:xfrm>
              <a:off x="5273244" y="4098231"/>
              <a:ext cx="1140802" cy="46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extBox 41"/>
            <p:cNvSpPr txBox="1"/>
            <p:nvPr/>
          </p:nvSpPr>
          <p:spPr>
            <a:xfrm>
              <a:off x="6165128" y="3806685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TextBox 42"/>
            <p:cNvSpPr txBox="1"/>
            <p:nvPr/>
          </p:nvSpPr>
          <p:spPr>
            <a:xfrm>
              <a:off x="6178381" y="39690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TextBox 43"/>
            <p:cNvSpPr txBox="1"/>
            <p:nvPr/>
          </p:nvSpPr>
          <p:spPr>
            <a:xfrm>
              <a:off x="6171750" y="36642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2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TextBox 52"/>
            <p:cNvSpPr txBox="1"/>
            <p:nvPr/>
          </p:nvSpPr>
          <p:spPr>
            <a:xfrm>
              <a:off x="6348440" y="3816627"/>
              <a:ext cx="408714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6" name="Straight Arrow Connector 44"/>
            <p:cNvCxnSpPr/>
            <p:nvPr/>
          </p:nvCxnSpPr>
          <p:spPr bwMode="auto">
            <a:xfrm flipV="1">
              <a:off x="2037522" y="3935896"/>
              <a:ext cx="3279913" cy="1888434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27" name="TextBox 56"/>
            <p:cNvSpPr txBox="1"/>
            <p:nvPr/>
          </p:nvSpPr>
          <p:spPr>
            <a:xfrm>
              <a:off x="3767436" y="4731026"/>
              <a:ext cx="1081090" cy="845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red MOT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689 nm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7.4 kHz</a:t>
              </a:r>
              <a:endParaRPr lang="en-US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1647825" y="5724525"/>
              <a:ext cx="800100" cy="23812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5753100" y="3886200"/>
              <a:ext cx="180975" cy="952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4307981" y="2435366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1" name="Straight Connector 32"/>
            <p:cNvCxnSpPr/>
            <p:nvPr/>
          </p:nvCxnSpPr>
          <p:spPr bwMode="auto">
            <a:xfrm>
              <a:off x="4286459" y="2390975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TextBox 11"/>
          <p:cNvSpPr txBox="1"/>
          <p:nvPr/>
        </p:nvSpPr>
        <p:spPr>
          <a:xfrm>
            <a:off x="434084" y="5012259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Box 40"/>
          <p:cNvSpPr txBox="1"/>
          <p:nvPr/>
        </p:nvSpPr>
        <p:spPr>
          <a:xfrm>
            <a:off x="87072" y="3656367"/>
            <a:ext cx="114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Arial"/>
              </a:rPr>
              <a:t>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462541" y="5246143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smtClean="0">
                <a:solidFill>
                  <a:srgbClr val="000000"/>
                </a:solidFill>
                <a:latin typeface="Arial"/>
              </a:rPr>
              <a:t>potential</a:t>
            </a:r>
          </a:p>
        </p:txBody>
      </p:sp>
      <p:sp>
        <p:nvSpPr>
          <p:cNvPr id="46" name="Pfeil nach unten 45"/>
          <p:cNvSpPr/>
          <p:nvPr/>
        </p:nvSpPr>
        <p:spPr bwMode="auto">
          <a:xfrm flipV="1">
            <a:off x="2370725" y="6115175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2598215" y="6177965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61" name="Rechteck 60"/>
          <p:cNvSpPr/>
          <p:nvPr/>
        </p:nvSpPr>
        <p:spPr>
          <a:xfrm>
            <a:off x="2885343" y="4317035"/>
            <a:ext cx="1334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cooling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laser</a:t>
            </a:r>
            <a:endParaRPr lang="de-AT" sz="160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0" name="Gerade Verbindung mit Pfeil 79"/>
          <p:cNvCxnSpPr/>
          <p:nvPr/>
        </p:nvCxnSpPr>
        <p:spPr bwMode="auto">
          <a:xfrm flipV="1">
            <a:off x="2217356" y="400418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Abgerundetes Rechteck 84"/>
          <p:cNvSpPr/>
          <p:nvPr/>
        </p:nvSpPr>
        <p:spPr bwMode="auto">
          <a:xfrm>
            <a:off x="5612077" y="1035018"/>
            <a:ext cx="3057470" cy="2736034"/>
          </a:xfrm>
          <a:prstGeom prst="roundRect">
            <a:avLst>
              <a:gd name="adj" fmla="val 859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52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54620" y="856811"/>
            <a:ext cx="3907017" cy="1361469"/>
            <a:chOff x="968525" y="2444965"/>
            <a:chExt cx="6704726" cy="2336379"/>
          </a:xfrm>
        </p:grpSpPr>
        <p:sp>
          <p:nvSpPr>
            <p:cNvPr id="48" name="Freihandform 12"/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Ellipse 13"/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Pfeil nach rechts 14"/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968525" y="3361031"/>
              <a:ext cx="195917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59" name="TextBox 56"/>
            <p:cNvSpPr txBox="1"/>
            <p:nvPr/>
          </p:nvSpPr>
          <p:spPr>
            <a:xfrm>
              <a:off x="5045851" y="4200361"/>
              <a:ext cx="236630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2" name="Gerade Verbindung mit Pfeil 79"/>
          <p:cNvCxnSpPr/>
          <p:nvPr/>
        </p:nvCxnSpPr>
        <p:spPr bwMode="auto">
          <a:xfrm flipV="1">
            <a:off x="2499417" y="4439130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Gerade Verbindung mit Pfeil 79"/>
          <p:cNvCxnSpPr/>
          <p:nvPr/>
        </p:nvCxnSpPr>
        <p:spPr bwMode="auto">
          <a:xfrm flipV="1">
            <a:off x="2780511" y="3998235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Pfeil nach unten 45"/>
          <p:cNvSpPr/>
          <p:nvPr/>
        </p:nvSpPr>
        <p:spPr bwMode="auto">
          <a:xfrm flipV="1">
            <a:off x="2383814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3" name="Rechteck 46"/>
          <p:cNvSpPr/>
          <p:nvPr/>
        </p:nvSpPr>
        <p:spPr>
          <a:xfrm>
            <a:off x="2611304" y="1362170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cxnSp>
        <p:nvCxnSpPr>
          <p:cNvPr id="51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7443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55" name="TextBox 56"/>
          <p:cNvSpPr txBox="1"/>
          <p:nvPr/>
        </p:nvSpPr>
        <p:spPr>
          <a:xfrm>
            <a:off x="7713936" y="1680711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transparency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2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1"/>
    </mc:Choice>
    <mc:Fallback xmlns="">
      <p:transition spd="slow" advTm="56451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ihandform 12"/>
          <p:cNvSpPr/>
          <p:nvPr/>
        </p:nvSpPr>
        <p:spPr>
          <a:xfrm rot="16200000">
            <a:off x="1060369" y="1149676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54" y="2161219"/>
            <a:ext cx="27432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1127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Freihandform 86"/>
          <p:cNvSpPr/>
          <p:nvPr/>
        </p:nvSpPr>
        <p:spPr bwMode="auto">
          <a:xfrm>
            <a:off x="2084446" y="5485104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i="1" dirty="0" err="1" smtClean="0"/>
              <a:t>Transparency</a:t>
            </a:r>
            <a:r>
              <a:rPr lang="de-AT" i="1" dirty="0" smtClean="0"/>
              <a:t> beam</a:t>
            </a:r>
            <a:endParaRPr lang="de-AT" i="1" dirty="0"/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5784114" y="1365653"/>
            <a:ext cx="2842593" cy="2292017"/>
            <a:chOff x="1550505" y="2170745"/>
            <a:chExt cx="5206649" cy="4198187"/>
          </a:xfrm>
        </p:grpSpPr>
        <p:cxnSp>
          <p:nvCxnSpPr>
            <p:cNvPr id="4" name="Straight Connector 9"/>
            <p:cNvCxnSpPr/>
            <p:nvPr/>
          </p:nvCxnSpPr>
          <p:spPr bwMode="auto">
            <a:xfrm>
              <a:off x="1550505" y="583427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TextBox 11"/>
            <p:cNvSpPr txBox="1"/>
            <p:nvPr/>
          </p:nvSpPr>
          <p:spPr>
            <a:xfrm>
              <a:off x="1623694" y="59038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TextBox 16"/>
            <p:cNvSpPr txBox="1"/>
            <p:nvPr/>
          </p:nvSpPr>
          <p:spPr>
            <a:xfrm>
              <a:off x="2256580" y="21707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" name="Straight Connector 32"/>
            <p:cNvCxnSpPr/>
            <p:nvPr/>
          </p:nvCxnSpPr>
          <p:spPr bwMode="auto">
            <a:xfrm>
              <a:off x="2118216" y="2587493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34"/>
            <p:cNvCxnSpPr/>
            <p:nvPr/>
          </p:nvCxnSpPr>
          <p:spPr bwMode="auto">
            <a:xfrm>
              <a:off x="5327369" y="378681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35"/>
            <p:cNvCxnSpPr/>
            <p:nvPr/>
          </p:nvCxnSpPr>
          <p:spPr bwMode="auto">
            <a:xfrm>
              <a:off x="5330680" y="3929268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36"/>
            <p:cNvCxnSpPr/>
            <p:nvPr/>
          </p:nvCxnSpPr>
          <p:spPr bwMode="auto">
            <a:xfrm>
              <a:off x="5333993" y="407173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40"/>
            <p:cNvSpPr txBox="1"/>
            <p:nvPr/>
          </p:nvSpPr>
          <p:spPr>
            <a:xfrm>
              <a:off x="5273244" y="4098231"/>
              <a:ext cx="1140802" cy="46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extBox 41"/>
            <p:cNvSpPr txBox="1"/>
            <p:nvPr/>
          </p:nvSpPr>
          <p:spPr>
            <a:xfrm>
              <a:off x="6165128" y="3806685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TextBox 42"/>
            <p:cNvSpPr txBox="1"/>
            <p:nvPr/>
          </p:nvSpPr>
          <p:spPr>
            <a:xfrm>
              <a:off x="6178381" y="39690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TextBox 43"/>
            <p:cNvSpPr txBox="1"/>
            <p:nvPr/>
          </p:nvSpPr>
          <p:spPr>
            <a:xfrm>
              <a:off x="6171750" y="36642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2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TextBox 52"/>
            <p:cNvSpPr txBox="1"/>
            <p:nvPr/>
          </p:nvSpPr>
          <p:spPr>
            <a:xfrm>
              <a:off x="6348440" y="3816627"/>
              <a:ext cx="408714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6" name="Straight Arrow Connector 44"/>
            <p:cNvCxnSpPr/>
            <p:nvPr/>
          </p:nvCxnSpPr>
          <p:spPr bwMode="auto">
            <a:xfrm flipV="1">
              <a:off x="2037522" y="3935896"/>
              <a:ext cx="3279913" cy="1888434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27" name="TextBox 56"/>
            <p:cNvSpPr txBox="1"/>
            <p:nvPr/>
          </p:nvSpPr>
          <p:spPr>
            <a:xfrm>
              <a:off x="3767436" y="4731026"/>
              <a:ext cx="1081090" cy="845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red MOT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689 nm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7.4 kHz</a:t>
              </a:r>
              <a:endParaRPr lang="en-US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1647825" y="5724525"/>
              <a:ext cx="800100" cy="23812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5753100" y="3886200"/>
              <a:ext cx="180975" cy="952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4307981" y="2435366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1" name="Straight Connector 32"/>
            <p:cNvCxnSpPr/>
            <p:nvPr/>
          </p:nvCxnSpPr>
          <p:spPr bwMode="auto">
            <a:xfrm>
              <a:off x="4286459" y="2390975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TextBox 11"/>
          <p:cNvSpPr txBox="1"/>
          <p:nvPr/>
        </p:nvSpPr>
        <p:spPr>
          <a:xfrm>
            <a:off x="434084" y="5012259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Box 40"/>
          <p:cNvSpPr txBox="1"/>
          <p:nvPr/>
        </p:nvSpPr>
        <p:spPr>
          <a:xfrm>
            <a:off x="87072" y="3656367"/>
            <a:ext cx="114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Arial"/>
              </a:rPr>
              <a:t>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462541" y="5246143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smtClean="0">
                <a:solidFill>
                  <a:srgbClr val="000000"/>
                </a:solidFill>
                <a:latin typeface="Arial"/>
              </a:rPr>
              <a:t>potential</a:t>
            </a:r>
          </a:p>
        </p:txBody>
      </p:sp>
      <p:sp>
        <p:nvSpPr>
          <p:cNvPr id="46" name="Pfeil nach unten 45"/>
          <p:cNvSpPr/>
          <p:nvPr/>
        </p:nvSpPr>
        <p:spPr bwMode="auto">
          <a:xfrm flipV="1">
            <a:off x="2370725" y="6115175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2598215" y="6177965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61" name="Rechteck 60"/>
          <p:cNvSpPr/>
          <p:nvPr/>
        </p:nvSpPr>
        <p:spPr>
          <a:xfrm>
            <a:off x="2885343" y="4317035"/>
            <a:ext cx="1334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cooling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laser</a:t>
            </a:r>
            <a:endParaRPr lang="de-AT" sz="160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0" name="Gerade Verbindung mit Pfeil 79"/>
          <p:cNvCxnSpPr/>
          <p:nvPr/>
        </p:nvCxnSpPr>
        <p:spPr bwMode="auto">
          <a:xfrm flipV="1">
            <a:off x="2217356" y="400418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Abgerundetes Rechteck 84"/>
          <p:cNvSpPr/>
          <p:nvPr/>
        </p:nvSpPr>
        <p:spPr bwMode="auto">
          <a:xfrm>
            <a:off x="5612077" y="1035018"/>
            <a:ext cx="3057470" cy="2736034"/>
          </a:xfrm>
          <a:prstGeom prst="roundRect">
            <a:avLst>
              <a:gd name="adj" fmla="val 859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52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54620" y="856811"/>
            <a:ext cx="3907017" cy="1361469"/>
            <a:chOff x="968525" y="2444965"/>
            <a:chExt cx="6704726" cy="2336379"/>
          </a:xfrm>
        </p:grpSpPr>
        <p:sp>
          <p:nvSpPr>
            <p:cNvPr id="48" name="Freihandform 12"/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Ellipse 13"/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Pfeil nach rechts 14"/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968525" y="3361031"/>
              <a:ext cx="195917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59" name="TextBox 56"/>
            <p:cNvSpPr txBox="1"/>
            <p:nvPr/>
          </p:nvSpPr>
          <p:spPr>
            <a:xfrm>
              <a:off x="5045851" y="4200361"/>
              <a:ext cx="236630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2" name="Gerade Verbindung mit Pfeil 79"/>
          <p:cNvCxnSpPr/>
          <p:nvPr/>
        </p:nvCxnSpPr>
        <p:spPr bwMode="auto">
          <a:xfrm flipV="1">
            <a:off x="2499417" y="4439130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Gerade Verbindung mit Pfeil 79"/>
          <p:cNvCxnSpPr/>
          <p:nvPr/>
        </p:nvCxnSpPr>
        <p:spPr bwMode="auto">
          <a:xfrm flipV="1">
            <a:off x="2780511" y="3998235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Pfeil nach unten 45"/>
          <p:cNvSpPr/>
          <p:nvPr/>
        </p:nvSpPr>
        <p:spPr bwMode="auto">
          <a:xfrm flipV="1">
            <a:off x="2383814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3" name="Rechteck 46"/>
          <p:cNvSpPr/>
          <p:nvPr/>
        </p:nvSpPr>
        <p:spPr>
          <a:xfrm>
            <a:off x="2611304" y="1362170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5752319" y="3834231"/>
            <a:ext cx="2788464" cy="301463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2123" y="4058512"/>
            <a:ext cx="1362355" cy="20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1117" y="4058512"/>
            <a:ext cx="1394696" cy="20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hteck 46"/>
          <p:cNvSpPr/>
          <p:nvPr/>
        </p:nvSpPr>
        <p:spPr>
          <a:xfrm>
            <a:off x="5639237" y="6395784"/>
            <a:ext cx="3014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err="1" smtClean="0">
                <a:solidFill>
                  <a:srgbClr val="FFF201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FFF201"/>
                </a:solidFill>
                <a:latin typeface="Arial"/>
              </a:rPr>
              <a:t> beam</a:t>
            </a:r>
          </a:p>
        </p:txBody>
      </p:sp>
      <p:sp>
        <p:nvSpPr>
          <p:cNvPr id="54" name="Rechteck 46"/>
          <p:cNvSpPr/>
          <p:nvPr/>
        </p:nvSpPr>
        <p:spPr>
          <a:xfrm>
            <a:off x="5875699" y="6116396"/>
            <a:ext cx="1167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err="1" smtClean="0">
                <a:solidFill>
                  <a:srgbClr val="FFF201"/>
                </a:solidFill>
                <a:latin typeface="Arial"/>
              </a:rPr>
              <a:t>without</a:t>
            </a:r>
            <a:endParaRPr lang="de-AT" sz="1600" dirty="0" smtClean="0">
              <a:solidFill>
                <a:srgbClr val="FFF201"/>
              </a:solidFill>
              <a:latin typeface="Arial"/>
            </a:endParaRPr>
          </a:p>
        </p:txBody>
      </p:sp>
      <p:sp>
        <p:nvSpPr>
          <p:cNvPr id="55" name="Rechteck 46"/>
          <p:cNvSpPr/>
          <p:nvPr/>
        </p:nvSpPr>
        <p:spPr>
          <a:xfrm>
            <a:off x="7262531" y="6116396"/>
            <a:ext cx="1176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err="1" smtClean="0">
                <a:solidFill>
                  <a:srgbClr val="FFF201"/>
                </a:solidFill>
                <a:latin typeface="Arial"/>
              </a:rPr>
              <a:t>with</a:t>
            </a:r>
            <a:endParaRPr lang="de-AT" sz="1600" dirty="0" smtClean="0">
              <a:solidFill>
                <a:srgbClr val="FFF201"/>
              </a:solidFill>
              <a:latin typeface="Arial"/>
            </a:endParaRPr>
          </a:p>
        </p:txBody>
      </p:sp>
      <p:cxnSp>
        <p:nvCxnSpPr>
          <p:cNvPr id="58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H="1" flipV="1">
            <a:off x="7443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64" name="TextBox 56"/>
          <p:cNvSpPr txBox="1"/>
          <p:nvPr/>
        </p:nvSpPr>
        <p:spPr>
          <a:xfrm>
            <a:off x="7713936" y="1680711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transparency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2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1"/>
    </mc:Choice>
    <mc:Fallback xmlns="">
      <p:transition spd="slow" advTm="5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ihandform 12"/>
          <p:cNvSpPr/>
          <p:nvPr/>
        </p:nvSpPr>
        <p:spPr>
          <a:xfrm rot="16200000">
            <a:off x="1060369" y="1149676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54" y="2161219"/>
            <a:ext cx="27432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1127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Freihandform 86"/>
          <p:cNvSpPr/>
          <p:nvPr/>
        </p:nvSpPr>
        <p:spPr bwMode="auto">
          <a:xfrm>
            <a:off x="2084446" y="5485104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i="1" dirty="0" err="1" smtClean="0"/>
              <a:t>Transparency</a:t>
            </a:r>
            <a:r>
              <a:rPr lang="de-AT" i="1" dirty="0" smtClean="0"/>
              <a:t> beam</a:t>
            </a:r>
            <a:endParaRPr lang="de-AT" i="1" dirty="0"/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5784114" y="1365653"/>
            <a:ext cx="2842593" cy="2292017"/>
            <a:chOff x="1550505" y="2170745"/>
            <a:chExt cx="5206649" cy="4198187"/>
          </a:xfrm>
        </p:grpSpPr>
        <p:cxnSp>
          <p:nvCxnSpPr>
            <p:cNvPr id="4" name="Straight Connector 9"/>
            <p:cNvCxnSpPr/>
            <p:nvPr/>
          </p:nvCxnSpPr>
          <p:spPr bwMode="auto">
            <a:xfrm>
              <a:off x="1550505" y="583427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TextBox 11"/>
            <p:cNvSpPr txBox="1"/>
            <p:nvPr/>
          </p:nvSpPr>
          <p:spPr>
            <a:xfrm>
              <a:off x="1623694" y="59038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TextBox 16"/>
            <p:cNvSpPr txBox="1"/>
            <p:nvPr/>
          </p:nvSpPr>
          <p:spPr>
            <a:xfrm>
              <a:off x="2256580" y="2170745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1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" name="Straight Connector 32"/>
            <p:cNvCxnSpPr/>
            <p:nvPr/>
          </p:nvCxnSpPr>
          <p:spPr bwMode="auto">
            <a:xfrm>
              <a:off x="2118216" y="2587493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34"/>
            <p:cNvCxnSpPr/>
            <p:nvPr/>
          </p:nvCxnSpPr>
          <p:spPr bwMode="auto">
            <a:xfrm>
              <a:off x="5327369" y="378681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35"/>
            <p:cNvCxnSpPr/>
            <p:nvPr/>
          </p:nvCxnSpPr>
          <p:spPr bwMode="auto">
            <a:xfrm>
              <a:off x="5330680" y="3929268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36"/>
            <p:cNvCxnSpPr/>
            <p:nvPr/>
          </p:nvCxnSpPr>
          <p:spPr bwMode="auto">
            <a:xfrm>
              <a:off x="5333993" y="4071730"/>
              <a:ext cx="964095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40"/>
            <p:cNvSpPr txBox="1"/>
            <p:nvPr/>
          </p:nvSpPr>
          <p:spPr>
            <a:xfrm>
              <a:off x="5273244" y="4098231"/>
              <a:ext cx="1140802" cy="46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extBox 41"/>
            <p:cNvSpPr txBox="1"/>
            <p:nvPr/>
          </p:nvSpPr>
          <p:spPr>
            <a:xfrm>
              <a:off x="6165128" y="3806685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TextBox 42"/>
            <p:cNvSpPr txBox="1"/>
            <p:nvPr/>
          </p:nvSpPr>
          <p:spPr>
            <a:xfrm>
              <a:off x="6178381" y="39690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0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TextBox 43"/>
            <p:cNvSpPr txBox="1"/>
            <p:nvPr/>
          </p:nvSpPr>
          <p:spPr>
            <a:xfrm>
              <a:off x="6171750" y="3664226"/>
              <a:ext cx="417522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2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TextBox 52"/>
            <p:cNvSpPr txBox="1"/>
            <p:nvPr/>
          </p:nvSpPr>
          <p:spPr>
            <a:xfrm>
              <a:off x="6348440" y="3816627"/>
              <a:ext cx="408714" cy="33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000000"/>
                  </a:solidFill>
                  <a:latin typeface="Arial"/>
                </a:rPr>
                <a:t>J</a:t>
              </a:r>
              <a:endParaRPr lang="en-US" sz="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6" name="Straight Arrow Connector 44"/>
            <p:cNvCxnSpPr/>
            <p:nvPr/>
          </p:nvCxnSpPr>
          <p:spPr bwMode="auto">
            <a:xfrm flipV="1">
              <a:off x="2037522" y="3935896"/>
              <a:ext cx="3279913" cy="1888434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27" name="TextBox 56"/>
            <p:cNvSpPr txBox="1"/>
            <p:nvPr/>
          </p:nvSpPr>
          <p:spPr>
            <a:xfrm>
              <a:off x="3767436" y="4731026"/>
              <a:ext cx="1081090" cy="845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red MOT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689 nm</a:t>
              </a: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/>
                </a:rPr>
                <a:t>7.4 kHz</a:t>
              </a:r>
              <a:endParaRPr lang="en-US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1647825" y="5724525"/>
              <a:ext cx="800100" cy="23812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5753100" y="3886200"/>
              <a:ext cx="180975" cy="952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05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4307981" y="2435366"/>
              <a:ext cx="684711" cy="46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aseline="30000" dirty="0" smtClean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S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1" name="Straight Connector 32"/>
            <p:cNvCxnSpPr/>
            <p:nvPr/>
          </p:nvCxnSpPr>
          <p:spPr bwMode="auto">
            <a:xfrm>
              <a:off x="4286459" y="2390975"/>
              <a:ext cx="9640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TextBox 11"/>
          <p:cNvSpPr txBox="1"/>
          <p:nvPr/>
        </p:nvSpPr>
        <p:spPr>
          <a:xfrm>
            <a:off x="434084" y="5012259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Box 40"/>
          <p:cNvSpPr txBox="1"/>
          <p:nvPr/>
        </p:nvSpPr>
        <p:spPr>
          <a:xfrm>
            <a:off x="87072" y="3656367"/>
            <a:ext cx="114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Arial"/>
              </a:rPr>
              <a:t>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462541" y="5246143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smtClean="0">
                <a:solidFill>
                  <a:srgbClr val="000000"/>
                </a:solidFill>
                <a:latin typeface="Arial"/>
              </a:rPr>
              <a:t>potential</a:t>
            </a:r>
          </a:p>
        </p:txBody>
      </p:sp>
      <p:sp>
        <p:nvSpPr>
          <p:cNvPr id="46" name="Pfeil nach unten 45"/>
          <p:cNvSpPr/>
          <p:nvPr/>
        </p:nvSpPr>
        <p:spPr bwMode="auto">
          <a:xfrm flipV="1">
            <a:off x="2370725" y="6115175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2598215" y="6177965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61" name="Rechteck 60"/>
          <p:cNvSpPr/>
          <p:nvPr/>
        </p:nvSpPr>
        <p:spPr>
          <a:xfrm>
            <a:off x="2885343" y="4317035"/>
            <a:ext cx="1334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cooling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laser</a:t>
            </a:r>
            <a:endParaRPr lang="de-AT" sz="160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0" name="Gerade Verbindung mit Pfeil 79"/>
          <p:cNvCxnSpPr/>
          <p:nvPr/>
        </p:nvCxnSpPr>
        <p:spPr bwMode="auto">
          <a:xfrm flipV="1">
            <a:off x="2217356" y="400418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Abgerundetes Rechteck 84"/>
          <p:cNvSpPr/>
          <p:nvPr/>
        </p:nvSpPr>
        <p:spPr bwMode="auto">
          <a:xfrm>
            <a:off x="5612077" y="1035018"/>
            <a:ext cx="3057470" cy="2736034"/>
          </a:xfrm>
          <a:prstGeom prst="roundRect">
            <a:avLst>
              <a:gd name="adj" fmla="val 859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52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54620" y="856811"/>
            <a:ext cx="3907017" cy="1361469"/>
            <a:chOff x="968525" y="2444965"/>
            <a:chExt cx="6704726" cy="2336379"/>
          </a:xfrm>
        </p:grpSpPr>
        <p:sp>
          <p:nvSpPr>
            <p:cNvPr id="48" name="Freihandform 12"/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Ellipse 13"/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Pfeil nach rechts 14"/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968525" y="3361031"/>
              <a:ext cx="195917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59" name="TextBox 56"/>
            <p:cNvSpPr txBox="1"/>
            <p:nvPr/>
          </p:nvSpPr>
          <p:spPr>
            <a:xfrm>
              <a:off x="5045851" y="4200361"/>
              <a:ext cx="2366300" cy="5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2" name="Gerade Verbindung mit Pfeil 79"/>
          <p:cNvCxnSpPr/>
          <p:nvPr/>
        </p:nvCxnSpPr>
        <p:spPr bwMode="auto">
          <a:xfrm flipV="1">
            <a:off x="2499417" y="4439130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Gerade Verbindung mit Pfeil 79"/>
          <p:cNvCxnSpPr/>
          <p:nvPr/>
        </p:nvCxnSpPr>
        <p:spPr bwMode="auto">
          <a:xfrm flipV="1">
            <a:off x="2780511" y="3998235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Pfeil nach unten 45"/>
          <p:cNvSpPr/>
          <p:nvPr/>
        </p:nvSpPr>
        <p:spPr bwMode="auto">
          <a:xfrm flipV="1">
            <a:off x="2383814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3" name="Rechteck 46"/>
          <p:cNvSpPr/>
          <p:nvPr/>
        </p:nvSpPr>
        <p:spPr>
          <a:xfrm>
            <a:off x="2611304" y="1362170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5752319" y="3834231"/>
            <a:ext cx="2788464" cy="301463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5792123" y="4058512"/>
            <a:ext cx="2753690" cy="2075325"/>
            <a:chOff x="5423653" y="4070117"/>
            <a:chExt cx="3220747" cy="2427324"/>
          </a:xfrm>
        </p:grpSpPr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23653" y="4070117"/>
              <a:ext cx="1593426" cy="242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13148" y="4070117"/>
              <a:ext cx="1631252" cy="242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Rechteck 46"/>
          <p:cNvSpPr/>
          <p:nvPr/>
        </p:nvSpPr>
        <p:spPr>
          <a:xfrm>
            <a:off x="5639237" y="6395784"/>
            <a:ext cx="3014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err="1" smtClean="0">
                <a:solidFill>
                  <a:srgbClr val="FFF201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FFF201"/>
                </a:solidFill>
                <a:latin typeface="Arial"/>
              </a:rPr>
              <a:t> beam</a:t>
            </a:r>
          </a:p>
        </p:txBody>
      </p:sp>
      <p:sp>
        <p:nvSpPr>
          <p:cNvPr id="54" name="Rechteck 46"/>
          <p:cNvSpPr/>
          <p:nvPr/>
        </p:nvSpPr>
        <p:spPr>
          <a:xfrm>
            <a:off x="5875699" y="6116396"/>
            <a:ext cx="1167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err="1" smtClean="0">
                <a:solidFill>
                  <a:srgbClr val="FFF201"/>
                </a:solidFill>
                <a:latin typeface="Arial"/>
              </a:rPr>
              <a:t>without</a:t>
            </a:r>
            <a:endParaRPr lang="de-AT" sz="1600" dirty="0" smtClean="0">
              <a:solidFill>
                <a:srgbClr val="FFF201"/>
              </a:solidFill>
              <a:latin typeface="Arial"/>
            </a:endParaRPr>
          </a:p>
        </p:txBody>
      </p:sp>
      <p:sp>
        <p:nvSpPr>
          <p:cNvPr id="55" name="Rechteck 46"/>
          <p:cNvSpPr/>
          <p:nvPr/>
        </p:nvSpPr>
        <p:spPr>
          <a:xfrm>
            <a:off x="7262531" y="6116396"/>
            <a:ext cx="1176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err="1" smtClean="0">
                <a:solidFill>
                  <a:srgbClr val="FFF201"/>
                </a:solidFill>
                <a:latin typeface="Arial"/>
              </a:rPr>
              <a:t>with</a:t>
            </a:r>
            <a:endParaRPr lang="de-AT" sz="1600" dirty="0" smtClean="0">
              <a:solidFill>
                <a:srgbClr val="FFF201"/>
              </a:solidFill>
              <a:latin typeface="Arial"/>
            </a:endParaRPr>
          </a:p>
        </p:txBody>
      </p:sp>
      <p:sp>
        <p:nvSpPr>
          <p:cNvPr id="58" name="Abgerundetes Rechteck 17"/>
          <p:cNvSpPr/>
          <p:nvPr/>
        </p:nvSpPr>
        <p:spPr>
          <a:xfrm>
            <a:off x="2634228" y="1875873"/>
            <a:ext cx="4072317" cy="3392034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solidFill>
              <a:srgbClr val="0000F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pic>
        <p:nvPicPr>
          <p:cNvPr id="60" name="Picture 2" descr="C:\FlorianInnsbruck\Texte\Talks &amp; Reisen\2012\ICFO Barcelone\oBEC_purified_c2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65054" r="8789"/>
          <a:stretch/>
        </p:blipFill>
        <p:spPr bwMode="auto">
          <a:xfrm>
            <a:off x="3615029" y="2462363"/>
            <a:ext cx="2132719" cy="19296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56"/>
          <p:cNvSpPr txBox="1"/>
          <p:nvPr/>
        </p:nvSpPr>
        <p:spPr>
          <a:xfrm>
            <a:off x="3358103" y="1973644"/>
            <a:ext cx="259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cooling to BEC</a:t>
            </a:r>
          </a:p>
        </p:txBody>
      </p:sp>
      <p:sp>
        <p:nvSpPr>
          <p:cNvPr id="65" name="TextBox 56"/>
          <p:cNvSpPr txBox="1"/>
          <p:nvPr/>
        </p:nvSpPr>
        <p:spPr>
          <a:xfrm>
            <a:off x="2739751" y="4510748"/>
            <a:ext cx="3894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cooling alone removes entropy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gas in thermal cloud</a:t>
            </a:r>
          </a:p>
        </p:txBody>
      </p:sp>
      <p:cxnSp>
        <p:nvCxnSpPr>
          <p:cNvPr id="66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 flipH="1" flipV="1">
            <a:off x="7443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72" name="TextBox 56"/>
          <p:cNvSpPr txBox="1"/>
          <p:nvPr/>
        </p:nvSpPr>
        <p:spPr>
          <a:xfrm>
            <a:off x="7713936" y="1680711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transparency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4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1"/>
    </mc:Choice>
    <mc:Fallback xmlns="">
      <p:transition spd="slow" advTm="5645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583816" y="3843352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724892" y="3843352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723049" y="879235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83816" y="879235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Why atom lasers?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4" name="Textfeld 28"/>
          <p:cNvSpPr txBox="1">
            <a:spLocks noChangeArrowheads="1"/>
          </p:cNvSpPr>
          <p:nvPr/>
        </p:nvSpPr>
        <p:spPr bwMode="auto">
          <a:xfrm>
            <a:off x="4723049" y="934741"/>
            <a:ext cx="3853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Studies of </a:t>
            </a:r>
            <a:r>
              <a:rPr lang="de-AT" sz="2000" dirty="0" err="1" smtClean="0">
                <a:solidFill>
                  <a:srgbClr val="0070C0"/>
                </a:solidFill>
              </a:rPr>
              <a:t>quantum</a:t>
            </a:r>
            <a:r>
              <a:rPr lang="de-AT" sz="2000" dirty="0" smtClean="0">
                <a:solidFill>
                  <a:srgbClr val="0070C0"/>
                </a:solidFill>
              </a:rPr>
              <a:t> </a:t>
            </a:r>
            <a:r>
              <a:rPr lang="de-AT" sz="2000" dirty="0" err="1" smtClean="0">
                <a:solidFill>
                  <a:srgbClr val="0070C0"/>
                </a:solidFill>
              </a:rPr>
              <a:t>mechanics</a:t>
            </a:r>
            <a:endParaRPr lang="de-AT" sz="2000" dirty="0">
              <a:solidFill>
                <a:srgbClr val="0070C0"/>
              </a:solidFill>
            </a:endParaRPr>
          </a:p>
        </p:txBody>
      </p:sp>
      <p:sp>
        <p:nvSpPr>
          <p:cNvPr id="5" name="Textfeld 28"/>
          <p:cNvSpPr txBox="1">
            <a:spLocks noChangeArrowheads="1"/>
          </p:cNvSpPr>
          <p:nvPr/>
        </p:nvSpPr>
        <p:spPr bwMode="auto">
          <a:xfrm>
            <a:off x="581973" y="3887974"/>
            <a:ext cx="3855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Quantum </a:t>
            </a:r>
            <a:r>
              <a:rPr lang="de-AT" sz="2000" dirty="0" err="1" smtClean="0">
                <a:solidFill>
                  <a:srgbClr val="0070C0"/>
                </a:solidFill>
              </a:rPr>
              <a:t>technology</a:t>
            </a:r>
            <a:endParaRPr lang="de-AT" sz="1600" dirty="0" smtClean="0">
              <a:solidFill>
                <a:prstClr val="black"/>
              </a:solidFill>
            </a:endParaRPr>
          </a:p>
        </p:txBody>
      </p:sp>
      <p:sp>
        <p:nvSpPr>
          <p:cNvPr id="6" name="Textfeld 28"/>
          <p:cNvSpPr txBox="1">
            <a:spLocks noChangeArrowheads="1"/>
          </p:cNvSpPr>
          <p:nvPr/>
        </p:nvSpPr>
        <p:spPr bwMode="auto">
          <a:xfrm>
            <a:off x="4968113" y="5845290"/>
            <a:ext cx="34850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Cold</a:t>
            </a:r>
            <a:r>
              <a:rPr lang="de-AT" sz="1400" dirty="0" smtClean="0">
                <a:solidFill>
                  <a:prstClr val="black"/>
                </a:solidFill>
              </a:rPr>
              <a:t> e</a:t>
            </a:r>
            <a:r>
              <a:rPr lang="de-AT" sz="1400" baseline="30000" dirty="0" smtClean="0">
                <a:solidFill>
                  <a:prstClr val="black"/>
                </a:solidFill>
              </a:rPr>
              <a:t>-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or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ion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sources</a:t>
            </a:r>
            <a:endParaRPr lang="de-AT" sz="1400" dirty="0" smtClean="0">
              <a:solidFill>
                <a:prstClr val="black"/>
              </a:solidFill>
            </a:endParaRPr>
          </a:p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Perpetual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sympathetic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cooling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reservoir</a:t>
            </a:r>
            <a:endParaRPr lang="de-AT" sz="1400" dirty="0" smtClean="0">
              <a:solidFill>
                <a:prstClr val="black"/>
              </a:solidFill>
            </a:endParaRPr>
          </a:p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Lithography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feld 28"/>
          <p:cNvSpPr txBox="1">
            <a:spLocks noChangeArrowheads="1"/>
          </p:cNvSpPr>
          <p:nvPr/>
        </p:nvSpPr>
        <p:spPr bwMode="auto">
          <a:xfrm>
            <a:off x="581973" y="934741"/>
            <a:ext cx="3855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Precision measurement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458896" y="1420830"/>
            <a:ext cx="2115709" cy="1564106"/>
            <a:chOff x="1329751" y="2414402"/>
            <a:chExt cx="1464716" cy="1082838"/>
          </a:xfrm>
        </p:grpSpPr>
        <p:sp>
          <p:nvSpPr>
            <p:cNvPr id="11" name="Rectangle 10"/>
            <p:cNvSpPr/>
            <p:nvPr/>
          </p:nvSpPr>
          <p:spPr>
            <a:xfrm>
              <a:off x="1329751" y="2414402"/>
              <a:ext cx="1464716" cy="1082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08862" y="2435847"/>
              <a:ext cx="1306494" cy="871020"/>
              <a:chOff x="-1462137" y="4719864"/>
              <a:chExt cx="1306494" cy="871020"/>
            </a:xfrm>
          </p:grpSpPr>
          <p:sp>
            <p:nvSpPr>
              <p:cNvPr id="13" name="Rectangle 12"/>
              <p:cNvSpPr/>
              <p:nvPr/>
            </p:nvSpPr>
            <p:spPr>
              <a:xfrm rot="18229230">
                <a:off x="-1262828" y="5181434"/>
                <a:ext cx="570267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825439" y="4965902"/>
                <a:ext cx="666383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-449334" y="4965903"/>
                <a:ext cx="293691" cy="174697"/>
                <a:chOff x="-437802" y="4580748"/>
                <a:chExt cx="182779" cy="519602"/>
              </a:xfrm>
            </p:grpSpPr>
            <p:sp>
              <p:nvSpPr>
                <p:cNvPr id="30" name="Rectangle 29"/>
                <p:cNvSpPr/>
                <p:nvPr/>
              </p:nvSpPr>
              <p:spPr>
                <a:xfrm rot="16200000">
                  <a:off x="-55475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16200000">
                  <a:off x="-58048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 rot="16200000">
                  <a:off x="-606213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 rot="16200000">
                  <a:off x="-631942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rot="16200000">
                  <a:off x="-65767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rot="16200000">
                  <a:off x="-68340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 rot="16200000">
                  <a:off x="-529026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 rot="4193408">
                <a:off x="-860039" y="4900806"/>
                <a:ext cx="45719" cy="156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1462137" y="5425659"/>
                <a:ext cx="690125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ight Arrow 17"/>
              <p:cNvSpPr>
                <a:spLocks noChangeAspect="1"/>
              </p:cNvSpPr>
              <p:nvPr/>
            </p:nvSpPr>
            <p:spPr>
              <a:xfrm>
                <a:off x="-1408748" y="5436615"/>
                <a:ext cx="142493" cy="71348"/>
              </a:xfrm>
              <a:prstGeom prst="rightArrow">
                <a:avLst/>
              </a:prstGeom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H="1">
                <a:off x="-1166043" y="5364919"/>
                <a:ext cx="46798" cy="2259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8229230">
                <a:off x="-974477" y="5082818"/>
                <a:ext cx="833908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4193408">
                <a:off x="-778583" y="5429588"/>
                <a:ext cx="45719" cy="156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 rot="18358339">
                <a:off x="-481996" y="4780664"/>
                <a:ext cx="252351" cy="152145"/>
                <a:chOff x="-437802" y="4580748"/>
                <a:chExt cx="157051" cy="519602"/>
              </a:xfrm>
            </p:grpSpPr>
            <p:sp>
              <p:nvSpPr>
                <p:cNvPr id="24" name="Rectangle 23"/>
                <p:cNvSpPr/>
                <p:nvPr/>
              </p:nvSpPr>
              <p:spPr>
                <a:xfrm rot="16200000">
                  <a:off x="-55475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16200000">
                  <a:off x="-58048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 rot="16200000">
                  <a:off x="-606213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16200000">
                  <a:off x="-631942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 rot="16200000">
                  <a:off x="-65767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rot="16200000">
                  <a:off x="-68340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 flipH="1">
                <a:off x="-501873" y="4905848"/>
                <a:ext cx="46798" cy="2259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0" name="Textfeld 28"/>
          <p:cNvSpPr txBox="1">
            <a:spLocks noChangeArrowheads="1"/>
          </p:cNvSpPr>
          <p:nvPr/>
        </p:nvSpPr>
        <p:spPr bwMode="auto">
          <a:xfrm>
            <a:off x="1117102" y="3086712"/>
            <a:ext cx="2952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Atom interferometry</a:t>
            </a:r>
          </a:p>
          <a:p>
            <a:pPr marL="285750" indent="-285750" algn="l">
              <a:spcBef>
                <a:spcPct val="0"/>
              </a:spcBef>
            </a:pPr>
            <a:r>
              <a:rPr lang="en-US" sz="1400" dirty="0" err="1" smtClean="0">
                <a:solidFill>
                  <a:srgbClr val="000000"/>
                </a:solidFill>
              </a:rPr>
              <a:t>Superradiant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mHz</a:t>
            </a:r>
            <a:r>
              <a:rPr lang="en-US" sz="1400" dirty="0" smtClean="0">
                <a:solidFill>
                  <a:srgbClr val="000000"/>
                </a:solidFill>
              </a:rPr>
              <a:t>-linewidth laser</a:t>
            </a:r>
          </a:p>
        </p:txBody>
      </p:sp>
      <p:sp>
        <p:nvSpPr>
          <p:cNvPr id="44" name="Textfeld 28"/>
          <p:cNvSpPr txBox="1">
            <a:spLocks noChangeArrowheads="1"/>
          </p:cNvSpPr>
          <p:nvPr/>
        </p:nvSpPr>
        <p:spPr bwMode="auto">
          <a:xfrm>
            <a:off x="5216369" y="3080462"/>
            <a:ext cx="25008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smtClean="0">
                <a:solidFill>
                  <a:prstClr val="black"/>
                </a:solidFill>
              </a:rPr>
              <a:t>Dissipative </a:t>
            </a:r>
            <a:r>
              <a:rPr lang="de-AT" sz="1400" dirty="0" err="1" smtClean="0">
                <a:solidFill>
                  <a:prstClr val="black"/>
                </a:solidFill>
              </a:rPr>
              <a:t>driven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systems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</a:p>
          <a:p>
            <a:pPr marL="285750" indent="-285750" algn="l">
              <a:spcBef>
                <a:spcPct val="0"/>
              </a:spcBef>
            </a:pPr>
            <a:r>
              <a:rPr lang="de-AT" sz="1400" dirty="0" smtClean="0">
                <a:solidFill>
                  <a:prstClr val="black"/>
                </a:solidFill>
              </a:rPr>
              <a:t>Quantum </a:t>
            </a:r>
            <a:r>
              <a:rPr lang="de-AT" sz="1400" dirty="0" err="1" smtClean="0">
                <a:solidFill>
                  <a:prstClr val="black"/>
                </a:solidFill>
              </a:rPr>
              <a:t>turbulence</a:t>
            </a:r>
            <a:endParaRPr lang="de-AT" sz="1400" dirty="0" smtClean="0">
              <a:solidFill>
                <a:prstClr val="black"/>
              </a:solidFill>
            </a:endParaRPr>
          </a:p>
        </p:txBody>
      </p:sp>
      <p:sp>
        <p:nvSpPr>
          <p:cNvPr id="45" name="Textfeld 28"/>
          <p:cNvSpPr txBox="1">
            <a:spLocks noChangeArrowheads="1"/>
          </p:cNvSpPr>
          <p:nvPr/>
        </p:nvSpPr>
        <p:spPr bwMode="auto">
          <a:xfrm>
            <a:off x="1090529" y="6051341"/>
            <a:ext cx="2770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Conversion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into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chain</a:t>
            </a:r>
            <a:r>
              <a:rPr lang="de-AT" sz="1400" dirty="0" smtClean="0">
                <a:solidFill>
                  <a:prstClr val="black"/>
                </a:solidFill>
              </a:rPr>
              <a:t> of </a:t>
            </a:r>
            <a:r>
              <a:rPr lang="de-AT" sz="1400" dirty="0" err="1" smtClean="0">
                <a:solidFill>
                  <a:prstClr val="black"/>
                </a:solidFill>
              </a:rPr>
              <a:t>atoms</a:t>
            </a:r>
            <a:endParaRPr lang="de-AT" sz="1400" dirty="0" smtClean="0">
              <a:solidFill>
                <a:prstClr val="black"/>
              </a:solidFill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1400" dirty="0" smtClean="0">
                <a:solidFill>
                  <a:prstClr val="black"/>
                </a:solidFill>
              </a:rPr>
              <a:t>       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smtClean="0">
                <a:solidFill>
                  <a:prstClr val="black"/>
                </a:solidFill>
              </a:rPr>
              <a:t>      </a:t>
            </a:r>
            <a:r>
              <a:rPr lang="de-AT" sz="1400" dirty="0">
                <a:solidFill>
                  <a:prstClr val="black"/>
                </a:solidFill>
              </a:rPr>
              <a:t>Q</a:t>
            </a:r>
            <a:r>
              <a:rPr lang="de-AT" sz="1400" dirty="0" smtClean="0">
                <a:solidFill>
                  <a:prstClr val="black"/>
                </a:solidFill>
              </a:rPr>
              <a:t>uantum FIFO </a:t>
            </a:r>
            <a:r>
              <a:rPr lang="de-AT" sz="1400" dirty="0" err="1" smtClean="0">
                <a:solidFill>
                  <a:prstClr val="black"/>
                </a:solidFill>
              </a:rPr>
              <a:t>memory</a:t>
            </a:r>
            <a:endParaRPr lang="de-AT" sz="1400" dirty="0" smtClean="0">
              <a:solidFill>
                <a:prstClr val="black"/>
              </a:solidFill>
            </a:endParaRPr>
          </a:p>
        </p:txBody>
      </p:sp>
      <p:sp>
        <p:nvSpPr>
          <p:cNvPr id="46" name="Textfeld 28"/>
          <p:cNvSpPr txBox="1">
            <a:spLocks noChangeArrowheads="1"/>
          </p:cNvSpPr>
          <p:nvPr/>
        </p:nvSpPr>
        <p:spPr bwMode="auto">
          <a:xfrm>
            <a:off x="4724892" y="3887974"/>
            <a:ext cx="38515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Technology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1" y="1364992"/>
            <a:ext cx="1753090" cy="1715470"/>
          </a:xfrm>
          <a:prstGeom prst="rect">
            <a:avLst/>
          </a:prstGeom>
        </p:spPr>
      </p:pic>
      <p:sp>
        <p:nvSpPr>
          <p:cNvPr id="48" name="Textfeld 28"/>
          <p:cNvSpPr txBox="1">
            <a:spLocks noChangeArrowheads="1"/>
          </p:cNvSpPr>
          <p:nvPr/>
        </p:nvSpPr>
        <p:spPr bwMode="auto">
          <a:xfrm>
            <a:off x="6494999" y="2821109"/>
            <a:ext cx="1471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1000" dirty="0" smtClean="0">
                <a:solidFill>
                  <a:srgbClr val="FFFFFF"/>
                </a:solidFill>
              </a:rPr>
              <a:t>Anderson group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24" y="4393367"/>
            <a:ext cx="2293052" cy="1579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93" y="4468615"/>
            <a:ext cx="3235465" cy="1299463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 bwMode="auto">
          <a:xfrm>
            <a:off x="1510772" y="6410149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42260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1"/>
          <p:cNvSpPr txBox="1">
            <a:spLocks/>
          </p:cNvSpPr>
          <p:nvPr/>
        </p:nvSpPr>
        <p:spPr>
          <a:xfrm>
            <a:off x="389705" y="18184"/>
            <a:ext cx="8229600" cy="927179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i="0" kern="0" dirty="0" err="1" smtClean="0">
                <a:solidFill>
                  <a:srgbClr val="000000"/>
                </a:solidFill>
              </a:rPr>
              <a:t>Perpetual</a:t>
            </a:r>
            <a:r>
              <a:rPr lang="de-AT" i="0" kern="0" dirty="0" smtClean="0">
                <a:solidFill>
                  <a:srgbClr val="000000"/>
                </a:solidFill>
              </a:rPr>
              <a:t> atom </a:t>
            </a:r>
            <a:r>
              <a:rPr lang="de-AT" i="0" kern="0" dirty="0" err="1" smtClean="0">
                <a:solidFill>
                  <a:srgbClr val="000000"/>
                </a:solidFill>
              </a:rPr>
              <a:t>laser</a:t>
            </a:r>
            <a:endParaRPr lang="de-AT" i="0" kern="0" dirty="0">
              <a:solidFill>
                <a:srgbClr val="000000"/>
              </a:solidFill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sp>
        <p:nvSpPr>
          <p:cNvPr id="31" name="Textfeld 20"/>
          <p:cNvSpPr txBox="1"/>
          <p:nvPr/>
        </p:nvSpPr>
        <p:spPr>
          <a:xfrm>
            <a:off x="389705" y="1209432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Arial"/>
              </a:rPr>
              <a:t>1) </a:t>
            </a:r>
            <a:r>
              <a:rPr lang="de-AT" dirty="0" err="1">
                <a:solidFill>
                  <a:srgbClr val="0000FF"/>
                </a:solidFill>
                <a:latin typeface="Arial"/>
              </a:rPr>
              <a:t>Outcouple</a:t>
            </a:r>
            <a:r>
              <a:rPr lang="de-AT" dirty="0">
                <a:solidFill>
                  <a:srgbClr val="0000FF"/>
                </a:solidFill>
                <a:latin typeface="Arial"/>
              </a:rPr>
              <a:t> atom </a:t>
            </a:r>
            <a:r>
              <a:rPr lang="de-AT" dirty="0" err="1">
                <a:solidFill>
                  <a:srgbClr val="0000FF"/>
                </a:solidFill>
                <a:latin typeface="Arial"/>
              </a:rPr>
              <a:t>laser</a:t>
            </a:r>
            <a:r>
              <a:rPr lang="de-AT" dirty="0">
                <a:solidFill>
                  <a:srgbClr val="0000FF"/>
                </a:solidFill>
                <a:latin typeface="Arial"/>
              </a:rPr>
              <a:t> </a:t>
            </a:r>
            <a:r>
              <a:rPr lang="de-AT" dirty="0" smtClean="0">
                <a:solidFill>
                  <a:srgbClr val="0000FF"/>
                </a:solidFill>
                <a:latin typeface="Arial"/>
              </a:rPr>
              <a:t>beam</a:t>
            </a:r>
            <a:endParaRPr lang="de-AT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" name="Textfeld 21"/>
          <p:cNvSpPr txBox="1"/>
          <p:nvPr/>
        </p:nvSpPr>
        <p:spPr>
          <a:xfrm>
            <a:off x="389705" y="154693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Arial"/>
              </a:rPr>
              <a:t>2) </a:t>
            </a:r>
            <a:r>
              <a:rPr lang="de-AT" dirty="0" err="1">
                <a:solidFill>
                  <a:srgbClr val="FF0000"/>
                </a:solidFill>
                <a:latin typeface="Arial"/>
              </a:rPr>
              <a:t>Replenish</a:t>
            </a:r>
            <a:r>
              <a:rPr lang="de-AT" dirty="0">
                <a:solidFill>
                  <a:srgbClr val="FF0000"/>
                </a:solidFill>
                <a:latin typeface="Arial"/>
              </a:rPr>
              <a:t> </a:t>
            </a:r>
            <a:r>
              <a:rPr lang="de-AT" dirty="0" err="1" smtClean="0">
                <a:solidFill>
                  <a:srgbClr val="FF0000"/>
                </a:solidFill>
                <a:latin typeface="Arial"/>
              </a:rPr>
              <a:t>reservoir</a:t>
            </a:r>
            <a:endParaRPr lang="de-AT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6" name="Textfeld 25"/>
          <p:cNvSpPr txBox="1"/>
          <p:nvPr/>
        </p:nvSpPr>
        <p:spPr>
          <a:xfrm>
            <a:off x="206426" y="2064908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000000"/>
                </a:solidFill>
                <a:latin typeface="Arial"/>
              </a:rPr>
              <a:t>Potential </a:t>
            </a:r>
            <a:r>
              <a:rPr lang="de-AT" dirty="0" err="1" smtClean="0">
                <a:solidFill>
                  <a:srgbClr val="000000"/>
                </a:solidFill>
                <a:latin typeface="Arial"/>
              </a:rPr>
              <a:t>landscape</a:t>
            </a:r>
            <a:r>
              <a:rPr lang="de-AT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AT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AT" dirty="0" err="1" smtClean="0">
                <a:solidFill>
                  <a:srgbClr val="000000"/>
                </a:solidFill>
                <a:latin typeface="Arial"/>
              </a:rPr>
              <a:t>perpetual</a:t>
            </a:r>
            <a:r>
              <a:rPr lang="de-AT" dirty="0" smtClean="0">
                <a:solidFill>
                  <a:srgbClr val="000000"/>
                </a:solidFill>
                <a:latin typeface="Arial"/>
              </a:rPr>
              <a:t> atom </a:t>
            </a:r>
            <a:r>
              <a:rPr lang="de-AT" dirty="0" err="1" smtClean="0">
                <a:solidFill>
                  <a:srgbClr val="000000"/>
                </a:solidFill>
                <a:latin typeface="Arial"/>
              </a:rPr>
              <a:t>laser</a:t>
            </a:r>
            <a:r>
              <a:rPr lang="de-AT" dirty="0" smtClean="0">
                <a:solidFill>
                  <a:srgbClr val="000000"/>
                </a:solidFill>
                <a:latin typeface="Arial"/>
              </a:rPr>
              <a:t>:</a:t>
            </a:r>
            <a:endParaRPr lang="de-AT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Textfeld 26"/>
          <p:cNvSpPr txBox="1"/>
          <p:nvPr/>
        </p:nvSpPr>
        <p:spPr>
          <a:xfrm>
            <a:off x="206426" y="856511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srgbClr val="000000"/>
                </a:solidFill>
                <a:latin typeface="Arial"/>
              </a:rPr>
              <a:t>Requirements</a:t>
            </a:r>
            <a:r>
              <a:rPr lang="de-AT" dirty="0" smtClean="0">
                <a:solidFill>
                  <a:srgbClr val="000000"/>
                </a:solidFill>
                <a:latin typeface="Arial"/>
              </a:rPr>
              <a:t>:</a:t>
            </a:r>
            <a:endParaRPr lang="de-AT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909628" y="2602495"/>
            <a:ext cx="7883517" cy="4393231"/>
            <a:chOff x="-71470" y="642918"/>
            <a:chExt cx="6310173" cy="3516456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642918"/>
              <a:ext cx="4779402" cy="3238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 rot="688058">
              <a:off x="1974296" y="3555501"/>
              <a:ext cx="1000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/>
                </a:rPr>
                <a:t>x (mm)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71470" y="2214554"/>
              <a:ext cx="1000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/>
                </a:rPr>
                <a:t>z (µm)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1406" y="1142984"/>
              <a:ext cx="1000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/>
                </a:rPr>
                <a:t>200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2844" y="3019008"/>
              <a:ext cx="1000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/>
                </a:rPr>
                <a:t>-200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505952">
              <a:off x="230560" y="3150914"/>
              <a:ext cx="1000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/>
                </a:rPr>
                <a:t>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593985">
              <a:off x="3914945" y="3820820"/>
              <a:ext cx="1000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  <p:sp>
          <p:nvSpPr>
            <p:cNvPr id="51" name="Textfeld 16"/>
            <p:cNvSpPr txBox="1"/>
            <p:nvPr/>
          </p:nvSpPr>
          <p:spPr>
            <a:xfrm>
              <a:off x="3850535" y="1106570"/>
              <a:ext cx="864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kern="0" dirty="0" smtClean="0">
                  <a:solidFill>
                    <a:prstClr val="black"/>
                  </a:solidFill>
                  <a:latin typeface="Calibri"/>
                </a:rPr>
                <a:t>gravity</a:t>
              </a:r>
            </a:p>
          </p:txBody>
        </p:sp>
        <p:cxnSp>
          <p:nvCxnSpPr>
            <p:cNvPr id="52" name="Gerade Verbindung mit Pfeil 5"/>
            <p:cNvCxnSpPr/>
            <p:nvPr/>
          </p:nvCxnSpPr>
          <p:spPr>
            <a:xfrm>
              <a:off x="3779097" y="1035132"/>
              <a:ext cx="0" cy="566186"/>
            </a:xfrm>
            <a:prstGeom prst="straightConnector1">
              <a:avLst/>
            </a:prstGeom>
            <a:noFill/>
            <a:ln w="47625" cap="flat" cmpd="dbl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53" name="Textfeld 19"/>
            <p:cNvSpPr txBox="1"/>
            <p:nvPr/>
          </p:nvSpPr>
          <p:spPr>
            <a:xfrm>
              <a:off x="1532413" y="2516570"/>
              <a:ext cx="1285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kern="0" dirty="0" smtClean="0">
                  <a:solidFill>
                    <a:prstClr val="black"/>
                  </a:solidFill>
                  <a:latin typeface="Calibri"/>
                </a:rPr>
                <a:t>thermal beam in</a:t>
              </a:r>
            </a:p>
          </p:txBody>
        </p:sp>
        <p:sp>
          <p:nvSpPr>
            <p:cNvPr id="54" name="Textfeld 22"/>
            <p:cNvSpPr txBox="1"/>
            <p:nvPr/>
          </p:nvSpPr>
          <p:spPr>
            <a:xfrm>
              <a:off x="5167133" y="2453361"/>
              <a:ext cx="1071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kern="0" dirty="0" smtClean="0">
                  <a:solidFill>
                    <a:prstClr val="black"/>
                  </a:solidFill>
                  <a:latin typeface="Calibri"/>
                </a:rPr>
                <a:t>atom laser out</a:t>
              </a:r>
            </a:p>
          </p:txBody>
        </p:sp>
        <p:sp>
          <p:nvSpPr>
            <p:cNvPr id="57" name="Pfeil nach rechts 32"/>
            <p:cNvSpPr>
              <a:spLocks noChangeArrowheads="1"/>
            </p:cNvSpPr>
            <p:nvPr/>
          </p:nvSpPr>
          <p:spPr bwMode="auto">
            <a:xfrm rot="19708283">
              <a:off x="964381" y="2481416"/>
              <a:ext cx="642942" cy="296403"/>
            </a:xfrm>
            <a:prstGeom prst="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A00000"/>
                </a:gs>
                <a:gs pos="50000">
                  <a:srgbClr val="E60000"/>
                </a:gs>
                <a:gs pos="100000">
                  <a:srgbClr val="FF0000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100" kern="0" smtClean="0">
                <a:solidFill>
                  <a:prstClr val="black"/>
                </a:solidFill>
              </a:endParaRPr>
            </a:p>
          </p:txBody>
        </p:sp>
        <p:cxnSp>
          <p:nvCxnSpPr>
            <p:cNvPr id="65" name="Gerade Verbindung mit Pfeil 34"/>
            <p:cNvCxnSpPr>
              <a:cxnSpLocks noChangeShapeType="1"/>
            </p:cNvCxnSpPr>
            <p:nvPr/>
          </p:nvCxnSpPr>
          <p:spPr bwMode="auto">
            <a:xfrm>
              <a:off x="4173245" y="2299847"/>
              <a:ext cx="1000132" cy="142876"/>
            </a:xfrm>
            <a:prstGeom prst="straightConnector1">
              <a:avLst/>
            </a:prstGeom>
            <a:noFill/>
            <a:ln w="57150" algn="ctr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2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255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397033" y="2668258"/>
            <a:ext cx="263949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ihandform 138"/>
          <p:cNvSpPr/>
          <p:nvPr/>
        </p:nvSpPr>
        <p:spPr>
          <a:xfrm rot="16200000">
            <a:off x="2927091" y="534412"/>
            <a:ext cx="377127" cy="2216965"/>
          </a:xfrm>
          <a:custGeom>
            <a:avLst/>
            <a:gdLst>
              <a:gd name="connsiteX0" fmla="*/ 18874 w 840570"/>
              <a:gd name="connsiteY0" fmla="*/ 0 h 411718"/>
              <a:gd name="connsiteX1" fmla="*/ 822784 w 840570"/>
              <a:gd name="connsiteY1" fmla="*/ 0 h 411718"/>
              <a:gd name="connsiteX2" fmla="*/ 552274 w 840570"/>
              <a:gd name="connsiteY2" fmla="*/ 365760 h 411718"/>
              <a:gd name="connsiteX3" fmla="*/ 277954 w 840570"/>
              <a:gd name="connsiteY3" fmla="*/ 365760 h 411718"/>
              <a:gd name="connsiteX4" fmla="*/ 18874 w 840570"/>
              <a:gd name="connsiteY4" fmla="*/ 0 h 411718"/>
              <a:gd name="connsiteX0" fmla="*/ 18874 w 840570"/>
              <a:gd name="connsiteY0" fmla="*/ 0 h 391519"/>
              <a:gd name="connsiteX1" fmla="*/ 822784 w 840570"/>
              <a:gd name="connsiteY1" fmla="*/ 0 h 391519"/>
              <a:gd name="connsiteX2" fmla="*/ 552274 w 840570"/>
              <a:gd name="connsiteY2" fmla="*/ 365760 h 391519"/>
              <a:gd name="connsiteX3" fmla="*/ 277954 w 840570"/>
              <a:gd name="connsiteY3" fmla="*/ 365760 h 391519"/>
              <a:gd name="connsiteX4" fmla="*/ 18874 w 840570"/>
              <a:gd name="connsiteY4" fmla="*/ 0 h 391519"/>
              <a:gd name="connsiteX0" fmla="*/ 18874 w 855447"/>
              <a:gd name="connsiteY0" fmla="*/ 0 h 391519"/>
              <a:gd name="connsiteX1" fmla="*/ 822784 w 855447"/>
              <a:gd name="connsiteY1" fmla="*/ 0 h 391519"/>
              <a:gd name="connsiteX2" fmla="*/ 552274 w 855447"/>
              <a:gd name="connsiteY2" fmla="*/ 365760 h 391519"/>
              <a:gd name="connsiteX3" fmla="*/ 277954 w 855447"/>
              <a:gd name="connsiteY3" fmla="*/ 365760 h 391519"/>
              <a:gd name="connsiteX4" fmla="*/ 18874 w 855447"/>
              <a:gd name="connsiteY4" fmla="*/ 0 h 391519"/>
              <a:gd name="connsiteX0" fmla="*/ 18874 w 870410"/>
              <a:gd name="connsiteY0" fmla="*/ 178658 h 570177"/>
              <a:gd name="connsiteX1" fmla="*/ 822784 w 870410"/>
              <a:gd name="connsiteY1" fmla="*/ 178658 h 570177"/>
              <a:gd name="connsiteX2" fmla="*/ 552274 w 870410"/>
              <a:gd name="connsiteY2" fmla="*/ 544418 h 570177"/>
              <a:gd name="connsiteX3" fmla="*/ 277954 w 870410"/>
              <a:gd name="connsiteY3" fmla="*/ 544418 h 570177"/>
              <a:gd name="connsiteX4" fmla="*/ 18874 w 870410"/>
              <a:gd name="connsiteY4" fmla="*/ 178658 h 570177"/>
              <a:gd name="connsiteX0" fmla="*/ 18874 w 845966"/>
              <a:gd name="connsiteY0" fmla="*/ 27094 h 418613"/>
              <a:gd name="connsiteX1" fmla="*/ 822784 w 845966"/>
              <a:gd name="connsiteY1" fmla="*/ 27094 h 418613"/>
              <a:gd name="connsiteX2" fmla="*/ 552274 w 845966"/>
              <a:gd name="connsiteY2" fmla="*/ 392854 h 418613"/>
              <a:gd name="connsiteX3" fmla="*/ 277954 w 845966"/>
              <a:gd name="connsiteY3" fmla="*/ 392854 h 418613"/>
              <a:gd name="connsiteX4" fmla="*/ 18874 w 845966"/>
              <a:gd name="connsiteY4" fmla="*/ 27094 h 418613"/>
              <a:gd name="connsiteX0" fmla="*/ 18874 w 824368"/>
              <a:gd name="connsiteY0" fmla="*/ 48619 h 440138"/>
              <a:gd name="connsiteX1" fmla="*/ 822784 w 824368"/>
              <a:gd name="connsiteY1" fmla="*/ 48619 h 440138"/>
              <a:gd name="connsiteX2" fmla="*/ 552274 w 824368"/>
              <a:gd name="connsiteY2" fmla="*/ 414379 h 440138"/>
              <a:gd name="connsiteX3" fmla="*/ 277954 w 824368"/>
              <a:gd name="connsiteY3" fmla="*/ 414379 h 440138"/>
              <a:gd name="connsiteX4" fmla="*/ 18874 w 824368"/>
              <a:gd name="connsiteY4" fmla="*/ 48619 h 440138"/>
              <a:gd name="connsiteX0" fmla="*/ 15339 w 820811"/>
              <a:gd name="connsiteY0" fmla="*/ 30480 h 421999"/>
              <a:gd name="connsiteX1" fmla="*/ 819249 w 820811"/>
              <a:gd name="connsiteY1" fmla="*/ 30480 h 421999"/>
              <a:gd name="connsiteX2" fmla="*/ 548739 w 820811"/>
              <a:gd name="connsiteY2" fmla="*/ 396240 h 421999"/>
              <a:gd name="connsiteX3" fmla="*/ 274419 w 820811"/>
              <a:gd name="connsiteY3" fmla="*/ 396240 h 421999"/>
              <a:gd name="connsiteX4" fmla="*/ 15339 w 820811"/>
              <a:gd name="connsiteY4" fmla="*/ 30480 h 421999"/>
              <a:gd name="connsiteX0" fmla="*/ 332 w 805631"/>
              <a:gd name="connsiteY0" fmla="*/ 54330 h 445849"/>
              <a:gd name="connsiteX1" fmla="*/ 804242 w 805631"/>
              <a:gd name="connsiteY1" fmla="*/ 54330 h 445849"/>
              <a:gd name="connsiteX2" fmla="*/ 533732 w 805631"/>
              <a:gd name="connsiteY2" fmla="*/ 420090 h 445849"/>
              <a:gd name="connsiteX3" fmla="*/ 259412 w 805631"/>
              <a:gd name="connsiteY3" fmla="*/ 420090 h 445849"/>
              <a:gd name="connsiteX4" fmla="*/ 332 w 805631"/>
              <a:gd name="connsiteY4" fmla="*/ 54330 h 445849"/>
              <a:gd name="connsiteX0" fmla="*/ 20091 w 825593"/>
              <a:gd name="connsiteY0" fmla="*/ 32246 h 423765"/>
              <a:gd name="connsiteX1" fmla="*/ 824001 w 825593"/>
              <a:gd name="connsiteY1" fmla="*/ 32246 h 423765"/>
              <a:gd name="connsiteX2" fmla="*/ 553491 w 825593"/>
              <a:gd name="connsiteY2" fmla="*/ 398006 h 423765"/>
              <a:gd name="connsiteX3" fmla="*/ 279171 w 825593"/>
              <a:gd name="connsiteY3" fmla="*/ 398006 h 423765"/>
              <a:gd name="connsiteX4" fmla="*/ 20091 w 825593"/>
              <a:gd name="connsiteY4" fmla="*/ 32246 h 423765"/>
              <a:gd name="connsiteX0" fmla="*/ 1 w 805331"/>
              <a:gd name="connsiteY0" fmla="*/ 30480 h 421999"/>
              <a:gd name="connsiteX1" fmla="*/ 803911 w 805331"/>
              <a:gd name="connsiteY1" fmla="*/ 30480 h 421999"/>
              <a:gd name="connsiteX2" fmla="*/ 533401 w 805331"/>
              <a:gd name="connsiteY2" fmla="*/ 396240 h 421999"/>
              <a:gd name="connsiteX3" fmla="*/ 259081 w 805331"/>
              <a:gd name="connsiteY3" fmla="*/ 396240 h 421999"/>
              <a:gd name="connsiteX4" fmla="*/ 1 w 805331"/>
              <a:gd name="connsiteY4" fmla="*/ 30480 h 421999"/>
              <a:gd name="connsiteX0" fmla="*/ 0 w 803910"/>
              <a:gd name="connsiteY0" fmla="*/ 1638 h 393157"/>
              <a:gd name="connsiteX1" fmla="*/ 803910 w 803910"/>
              <a:gd name="connsiteY1" fmla="*/ 1638 h 393157"/>
              <a:gd name="connsiteX2" fmla="*/ 533400 w 803910"/>
              <a:gd name="connsiteY2" fmla="*/ 367398 h 393157"/>
              <a:gd name="connsiteX3" fmla="*/ 259080 w 803910"/>
              <a:gd name="connsiteY3" fmla="*/ 367398 h 393157"/>
              <a:gd name="connsiteX4" fmla="*/ 0 w 803910"/>
              <a:gd name="connsiteY4" fmla="*/ 1638 h 393157"/>
              <a:gd name="connsiteX0" fmla="*/ 0 w 803910"/>
              <a:gd name="connsiteY0" fmla="*/ 1638 h 393946"/>
              <a:gd name="connsiteX1" fmla="*/ 803910 w 803910"/>
              <a:gd name="connsiteY1" fmla="*/ 1638 h 393946"/>
              <a:gd name="connsiteX2" fmla="*/ 533400 w 803910"/>
              <a:gd name="connsiteY2" fmla="*/ 367398 h 393946"/>
              <a:gd name="connsiteX3" fmla="*/ 259080 w 803910"/>
              <a:gd name="connsiteY3" fmla="*/ 367398 h 393946"/>
              <a:gd name="connsiteX4" fmla="*/ 0 w 803910"/>
              <a:gd name="connsiteY4" fmla="*/ 1638 h 393946"/>
              <a:gd name="connsiteX0" fmla="*/ 0 w 803910"/>
              <a:gd name="connsiteY0" fmla="*/ 1638 h 368751"/>
              <a:gd name="connsiteX1" fmla="*/ 803910 w 803910"/>
              <a:gd name="connsiteY1" fmla="*/ 1638 h 368751"/>
              <a:gd name="connsiteX2" fmla="*/ 533400 w 803910"/>
              <a:gd name="connsiteY2" fmla="*/ 367398 h 368751"/>
              <a:gd name="connsiteX3" fmla="*/ 259080 w 803910"/>
              <a:gd name="connsiteY3" fmla="*/ 367398 h 368751"/>
              <a:gd name="connsiteX4" fmla="*/ 0 w 803910"/>
              <a:gd name="connsiteY4" fmla="*/ 1638 h 368751"/>
              <a:gd name="connsiteX0" fmla="*/ 0 w 803910"/>
              <a:gd name="connsiteY0" fmla="*/ 1638 h 369366"/>
              <a:gd name="connsiteX1" fmla="*/ 803910 w 803910"/>
              <a:gd name="connsiteY1" fmla="*/ 1638 h 369366"/>
              <a:gd name="connsiteX2" fmla="*/ 533400 w 803910"/>
              <a:gd name="connsiteY2" fmla="*/ 367398 h 369366"/>
              <a:gd name="connsiteX3" fmla="*/ 259080 w 803910"/>
              <a:gd name="connsiteY3" fmla="*/ 367398 h 369366"/>
              <a:gd name="connsiteX4" fmla="*/ 0 w 803910"/>
              <a:gd name="connsiteY4" fmla="*/ 1638 h 369366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" h="366226">
                <a:moveTo>
                  <a:pt x="0" y="37"/>
                </a:moveTo>
                <a:lnTo>
                  <a:pt x="803910" y="37"/>
                </a:lnTo>
                <a:cubicBezTo>
                  <a:pt x="799019" y="-345"/>
                  <a:pt x="799465" y="-3773"/>
                  <a:pt x="533400" y="365797"/>
                </a:cubicBezTo>
                <a:cubicBezTo>
                  <a:pt x="534684" y="365763"/>
                  <a:pt x="258498" y="366781"/>
                  <a:pt x="259080" y="365797"/>
                </a:cubicBezTo>
                <a:cubicBezTo>
                  <a:pt x="259662" y="364813"/>
                  <a:pt x="635" y="37"/>
                  <a:pt x="0" y="37"/>
                </a:cubicBezTo>
                <a:close/>
              </a:path>
            </a:pathLst>
          </a:custGeom>
          <a:gradFill>
            <a:gsLst>
              <a:gs pos="18000">
                <a:srgbClr val="F79646">
                  <a:lumMod val="50000"/>
                </a:srgbClr>
              </a:gs>
              <a:gs pos="49000">
                <a:srgbClr val="F79646">
                  <a:lumMod val="60000"/>
                  <a:lumOff val="40000"/>
                </a:srgbClr>
              </a:gs>
              <a:gs pos="60000">
                <a:srgbClr val="F79646">
                  <a:lumMod val="40000"/>
                  <a:lumOff val="60000"/>
                </a:srgbClr>
              </a:gs>
              <a:gs pos="79000">
                <a:srgbClr val="F79646">
                  <a:lumMod val="50000"/>
                </a:srgbClr>
              </a:gs>
            </a:gsLst>
            <a:lin ang="240000" scaled="0"/>
          </a:gradFill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Ellipse 145"/>
          <p:cNvSpPr/>
          <p:nvPr/>
        </p:nvSpPr>
        <p:spPr>
          <a:xfrm>
            <a:off x="4540316" y="1547418"/>
            <a:ext cx="45719" cy="216024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Ellipse 147"/>
          <p:cNvSpPr/>
          <p:nvPr/>
        </p:nvSpPr>
        <p:spPr>
          <a:xfrm>
            <a:off x="1292497" y="1532865"/>
            <a:ext cx="216024" cy="216025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hteck 148"/>
          <p:cNvSpPr/>
          <p:nvPr/>
        </p:nvSpPr>
        <p:spPr>
          <a:xfrm>
            <a:off x="1400509" y="1619999"/>
            <a:ext cx="223991" cy="45719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lipse 146"/>
          <p:cNvSpPr/>
          <p:nvPr/>
        </p:nvSpPr>
        <p:spPr>
          <a:xfrm rot="21437251">
            <a:off x="4476310" y="2569320"/>
            <a:ext cx="179821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Textfeld 166"/>
          <p:cNvSpPr txBox="1"/>
          <p:nvPr/>
        </p:nvSpPr>
        <p:spPr>
          <a:xfrm>
            <a:off x="909770" y="853814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prstClr val="black"/>
                </a:solidFill>
                <a:latin typeface="Calibri"/>
              </a:rPr>
              <a:t>Sr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beam </a:t>
            </a:r>
          </a:p>
          <a:p>
            <a:r>
              <a:rPr lang="de-AT" dirty="0" err="1" smtClean="0">
                <a:solidFill>
                  <a:prstClr val="black"/>
                </a:solidFill>
                <a:latin typeface="Calibri"/>
              </a:rPr>
              <a:t>source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Textfeld 167"/>
          <p:cNvSpPr txBox="1"/>
          <p:nvPr/>
        </p:nvSpPr>
        <p:spPr>
          <a:xfrm>
            <a:off x="2309984" y="104813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prstClr val="black"/>
                </a:solidFill>
                <a:latin typeface="Calibri"/>
              </a:rPr>
              <a:t>Zeeman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slower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feld 169"/>
          <p:cNvSpPr txBox="1"/>
          <p:nvPr/>
        </p:nvSpPr>
        <p:spPr>
          <a:xfrm>
            <a:off x="5117522" y="1216257"/>
            <a:ext cx="112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64" name="Textfeld 171"/>
          <p:cNvSpPr txBox="1"/>
          <p:nvPr/>
        </p:nvSpPr>
        <p:spPr>
          <a:xfrm>
            <a:off x="5117522" y="2177247"/>
            <a:ext cx="102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68" name="Gerader Verbinder 177"/>
          <p:cNvCxnSpPr/>
          <p:nvPr/>
        </p:nvCxnSpPr>
        <p:spPr bwMode="auto">
          <a:xfrm>
            <a:off x="4508944" y="1888020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Gerader Verbinder 178"/>
          <p:cNvCxnSpPr/>
          <p:nvPr/>
        </p:nvCxnSpPr>
        <p:spPr bwMode="auto">
          <a:xfrm>
            <a:off x="4610437" y="1888020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4606809" y="1799547"/>
            <a:ext cx="14521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Textfeld 166"/>
          <p:cNvSpPr txBox="1"/>
          <p:nvPr/>
        </p:nvSpPr>
        <p:spPr>
          <a:xfrm>
            <a:off x="4859834" y="2763299"/>
            <a:ext cx="196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Calibri"/>
              </a:rPr>
              <a:t>a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tom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laser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dipole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trap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guide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itel 1"/>
          <p:cNvSpPr txBox="1">
            <a:spLocks/>
          </p:cNvSpPr>
          <p:nvPr/>
        </p:nvSpPr>
        <p:spPr>
          <a:xfrm>
            <a:off x="357351" y="16226"/>
            <a:ext cx="8229600" cy="927179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i="0" kern="0" dirty="0" smtClean="0">
                <a:solidFill>
                  <a:srgbClr val="000000"/>
                </a:solidFill>
              </a:rPr>
              <a:t>Operation </a:t>
            </a:r>
            <a:r>
              <a:rPr lang="de-AT" i="0" kern="0" dirty="0" err="1" smtClean="0">
                <a:solidFill>
                  <a:srgbClr val="000000"/>
                </a:solidFill>
              </a:rPr>
              <a:t>principle</a:t>
            </a:r>
            <a:r>
              <a:rPr lang="de-AT" i="0" kern="0" dirty="0" smtClean="0">
                <a:solidFill>
                  <a:srgbClr val="000000"/>
                </a:solidFill>
              </a:rPr>
              <a:t> </a:t>
            </a:r>
            <a:r>
              <a:rPr lang="de-AT" i="0" kern="0" dirty="0" err="1" smtClean="0">
                <a:solidFill>
                  <a:srgbClr val="000000"/>
                </a:solidFill>
              </a:rPr>
              <a:t>and</a:t>
            </a:r>
            <a:r>
              <a:rPr lang="de-AT" i="0" kern="0" dirty="0" smtClean="0">
                <a:solidFill>
                  <a:srgbClr val="000000"/>
                </a:solidFill>
              </a:rPr>
              <a:t> design</a:t>
            </a:r>
            <a:endParaRPr lang="de-AT" i="0" kern="0" dirty="0">
              <a:solidFill>
                <a:srgbClr val="000000"/>
              </a:solidFill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1689463" y="1649586"/>
            <a:ext cx="491853" cy="0"/>
          </a:xfrm>
          <a:prstGeom prst="straightConnector1">
            <a:avLst/>
          </a:prstGeom>
          <a:noFill/>
          <a:ln w="38100" cap="flat" cmpd="sng" algn="ctr">
            <a:solidFill>
              <a:srgbClr val="0000F8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35680" y="2143834"/>
            <a:ext cx="99119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4610437" y="2141005"/>
            <a:ext cx="2426089" cy="282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H="1">
            <a:off x="4559969" y="1831458"/>
            <a:ext cx="1862" cy="715121"/>
          </a:xfrm>
          <a:prstGeom prst="straightConnector1">
            <a:avLst/>
          </a:prstGeom>
          <a:noFill/>
          <a:ln w="19050" cap="flat" cmpd="sng" algn="ctr">
            <a:solidFill>
              <a:srgbClr val="0000F8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646458" y="1437229"/>
            <a:ext cx="426751" cy="1928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>
            <a:stCxn id="64" idx="1"/>
          </p:cNvCxnSpPr>
          <p:nvPr/>
        </p:nvCxnSpPr>
        <p:spPr bwMode="auto">
          <a:xfrm flipH="1">
            <a:off x="4675865" y="2361913"/>
            <a:ext cx="441657" cy="20521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 descr="SolidWorks Premium 2013 x64 Edition - [Complete6.SLDASM *]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903" y="3662659"/>
            <a:ext cx="8466263" cy="2858597"/>
          </a:xfrm>
          <a:prstGeom prst="rect">
            <a:avLst/>
          </a:prstGeom>
        </p:spPr>
      </p:pic>
      <p:sp>
        <p:nvSpPr>
          <p:cNvPr id="30" name="Curved Right Arrow 29"/>
          <p:cNvSpPr/>
          <p:nvPr/>
        </p:nvSpPr>
        <p:spPr>
          <a:xfrm>
            <a:off x="215516" y="2373346"/>
            <a:ext cx="1076981" cy="2262096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5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360" y="762184"/>
            <a:ext cx="11030546" cy="6204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0"/>
            <a:ext cx="8229600" cy="622670"/>
          </a:xfrm>
        </p:spPr>
        <p:txBody>
          <a:bodyPr/>
          <a:lstStyle/>
          <a:p>
            <a:r>
              <a:rPr lang="de-AT" dirty="0" smtClean="0">
                <a:solidFill>
                  <a:srgbClr val="FFFF00"/>
                </a:solidFill>
              </a:rPr>
              <a:t>Experimental </a:t>
            </a:r>
            <a:r>
              <a:rPr lang="de-AT" dirty="0" err="1" smtClean="0">
                <a:solidFill>
                  <a:srgbClr val="FFFF00"/>
                </a:solidFill>
              </a:rPr>
              <a:t>realization</a:t>
            </a:r>
            <a:endParaRPr lang="de-AT" dirty="0">
              <a:solidFill>
                <a:srgbClr val="FFFF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0" y="651676"/>
            <a:ext cx="91440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8" name="Titel 1"/>
          <p:cNvSpPr txBox="1">
            <a:spLocks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AT" sz="3900" dirty="0" smtClean="0"/>
              <a:t>Building </a:t>
            </a:r>
            <a:r>
              <a:rPr lang="de-AT" sz="3900" dirty="0" err="1" smtClean="0"/>
              <a:t>our</a:t>
            </a:r>
            <a:r>
              <a:rPr lang="de-AT" sz="3900" dirty="0" smtClean="0"/>
              <a:t> </a:t>
            </a:r>
            <a:r>
              <a:rPr lang="de-AT" sz="3900" dirty="0" err="1" smtClean="0"/>
              <a:t>perpetual</a:t>
            </a:r>
            <a:r>
              <a:rPr lang="de-AT" sz="3900" dirty="0" smtClean="0"/>
              <a:t> atom </a:t>
            </a:r>
            <a:r>
              <a:rPr lang="de-AT" sz="3900" dirty="0" err="1" smtClean="0"/>
              <a:t>laser</a:t>
            </a:r>
            <a:endParaRPr lang="de-AT" sz="3900" dirty="0"/>
          </a:p>
        </p:txBody>
      </p:sp>
      <p:sp>
        <p:nvSpPr>
          <p:cNvPr id="41" name="Textfeld 166"/>
          <p:cNvSpPr txBox="1"/>
          <p:nvPr/>
        </p:nvSpPr>
        <p:spPr>
          <a:xfrm>
            <a:off x="4404587" y="680707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 smtClean="0">
                <a:solidFill>
                  <a:srgbClr val="0000F8"/>
                </a:solidFill>
                <a:latin typeface="Calibri"/>
              </a:rPr>
              <a:t>Spring 2015</a:t>
            </a:r>
            <a:endParaRPr lang="de-AT" sz="3200" b="1" dirty="0">
              <a:solidFill>
                <a:srgbClr val="0000F8"/>
              </a:solidFill>
              <a:latin typeface="Calibri"/>
            </a:endParaRPr>
          </a:p>
        </p:txBody>
      </p:sp>
      <p:pic>
        <p:nvPicPr>
          <p:cNvPr id="43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pic>
        <p:nvPicPr>
          <p:cNvPr id="9" name="Picture 6" descr="Benjamin Pasquio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9" y="859929"/>
            <a:ext cx="1123234" cy="150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un-Chia Ch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665" y="859929"/>
            <a:ext cx="1124586" cy="150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hayne Bennet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4" y="3003707"/>
            <a:ext cx="1122579" cy="149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 bwMode="auto">
          <a:xfrm>
            <a:off x="598996" y="2083038"/>
            <a:ext cx="1126647" cy="738664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602407" y="2083037"/>
            <a:ext cx="1053333" cy="738664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400" dirty="0">
                <a:solidFill>
                  <a:srgbClr val="FFFF00"/>
                </a:solidFill>
                <a:latin typeface="Calibri"/>
              </a:rPr>
              <a:t>Benjamin</a:t>
            </a:r>
          </a:p>
          <a:p>
            <a:pPr eaLnBrk="0" hangingPunct="0">
              <a:defRPr/>
            </a:pPr>
            <a:r>
              <a:rPr lang="de-AT" sz="1400" dirty="0">
                <a:solidFill>
                  <a:srgbClr val="FFFF00"/>
                </a:solidFill>
                <a:latin typeface="Calibri"/>
              </a:rPr>
              <a:t>Pasquiou</a:t>
            </a:r>
          </a:p>
          <a:p>
            <a:pPr eaLnBrk="0" hangingPunct="0">
              <a:defRPr/>
            </a:pP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400" dirty="0" err="1" smtClean="0">
                <a:solidFill>
                  <a:srgbClr val="FFFF00"/>
                </a:solidFill>
                <a:latin typeface="Calibri"/>
              </a:rPr>
              <a:t>Veni</a:t>
            </a: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 PI)</a:t>
            </a:r>
            <a:endParaRPr lang="de-DE" sz="14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943889" y="2159300"/>
            <a:ext cx="1188138" cy="691414"/>
          </a:xfrm>
          <a:prstGeom prst="roundRect">
            <a:avLst/>
          </a:prstGeom>
          <a:solidFill>
            <a:schemeClr val="tx1">
              <a:alpha val="5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FFFF00"/>
              </a:solidFill>
            </a:endParaRPr>
          </a:p>
        </p:txBody>
      </p:sp>
      <p:sp>
        <p:nvSpPr>
          <p:cNvPr id="26" name="Rechteck 8"/>
          <p:cNvSpPr/>
          <p:nvPr/>
        </p:nvSpPr>
        <p:spPr>
          <a:xfrm>
            <a:off x="1943929" y="2132400"/>
            <a:ext cx="1156322" cy="738664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Chun-Chia</a:t>
            </a:r>
          </a:p>
          <a:p>
            <a:pPr eaLnBrk="0" hangingPunct="0">
              <a:defRPr/>
            </a:pP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Chen</a:t>
            </a:r>
          </a:p>
          <a:p>
            <a:pPr eaLnBrk="0" hangingPunct="0">
              <a:defRPr/>
            </a:pP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400" dirty="0" err="1" smtClean="0">
                <a:solidFill>
                  <a:srgbClr val="FFFF00"/>
                </a:solidFill>
                <a:latin typeface="Calibri"/>
              </a:rPr>
              <a:t>PhD</a:t>
            </a: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)</a:t>
            </a:r>
            <a:endParaRPr lang="de-DE" sz="14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532315" y="4215067"/>
            <a:ext cx="1175184" cy="738664"/>
          </a:xfrm>
          <a:prstGeom prst="roundRect">
            <a:avLst/>
          </a:prstGeom>
          <a:solidFill>
            <a:schemeClr val="tx1"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34" name="Rechteck 11"/>
          <p:cNvSpPr/>
          <p:nvPr/>
        </p:nvSpPr>
        <p:spPr>
          <a:xfrm>
            <a:off x="699920" y="4215067"/>
            <a:ext cx="839974" cy="738664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Shayne</a:t>
            </a:r>
          </a:p>
          <a:p>
            <a:pPr eaLnBrk="0" hangingPunct="0">
              <a:defRPr/>
            </a:pP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Bennetts</a:t>
            </a:r>
            <a:endParaRPr lang="de-AT" sz="1400" dirty="0">
              <a:solidFill>
                <a:srgbClr val="FFFF00"/>
              </a:solidFill>
              <a:latin typeface="Calibri"/>
            </a:endParaRPr>
          </a:p>
          <a:p>
            <a:pPr eaLnBrk="0" hangingPunct="0">
              <a:defRPr/>
            </a:pPr>
            <a:r>
              <a:rPr lang="de-AT" sz="1400" dirty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400" dirty="0" err="1" smtClean="0">
                <a:solidFill>
                  <a:srgbClr val="FFFF00"/>
                </a:solidFill>
                <a:latin typeface="Calibri"/>
              </a:rPr>
              <a:t>PhD</a:t>
            </a:r>
            <a:r>
              <a:rPr lang="de-AT" sz="1400" dirty="0" smtClean="0">
                <a:solidFill>
                  <a:srgbClr val="FFFF00"/>
                </a:solidFill>
                <a:latin typeface="Calibri"/>
              </a:rPr>
              <a:t>)</a:t>
            </a:r>
            <a:endParaRPr lang="de-DE" sz="1400" dirty="0">
              <a:solidFill>
                <a:srgbClr val="FFFF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0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7" name="Picture 6" descr="P:\qgases\groups\strontium\Ron\Foto\P1010068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50213"/>
            <a:ext cx="8928992" cy="28644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feld 166"/>
          <p:cNvSpPr txBox="1"/>
          <p:nvPr/>
        </p:nvSpPr>
        <p:spPr>
          <a:xfrm>
            <a:off x="3325801" y="622670"/>
            <a:ext cx="2637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 smtClean="0">
                <a:solidFill>
                  <a:srgbClr val="0000F8"/>
                </a:solidFill>
                <a:latin typeface="Calibri"/>
              </a:rPr>
              <a:t> Summer 2015</a:t>
            </a:r>
            <a:endParaRPr lang="de-AT" sz="3200" b="1" dirty="0">
              <a:solidFill>
                <a:srgbClr val="0000F8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0"/>
            <a:ext cx="8229600" cy="622670"/>
          </a:xfrm>
        </p:spPr>
        <p:txBody>
          <a:bodyPr/>
          <a:lstStyle/>
          <a:p>
            <a:r>
              <a:rPr lang="de-AT" dirty="0" smtClean="0">
                <a:solidFill>
                  <a:srgbClr val="FFFF00"/>
                </a:solidFill>
              </a:rPr>
              <a:t>Experimental </a:t>
            </a:r>
            <a:r>
              <a:rPr lang="de-AT" dirty="0" err="1" smtClean="0">
                <a:solidFill>
                  <a:srgbClr val="FFFF00"/>
                </a:solidFill>
              </a:rPr>
              <a:t>realization</a:t>
            </a:r>
            <a:endParaRPr lang="de-AT" dirty="0">
              <a:solidFill>
                <a:srgbClr val="FFFF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0" y="651676"/>
            <a:ext cx="91440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8" name="Titel 1"/>
          <p:cNvSpPr txBox="1">
            <a:spLocks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AT" sz="3900" dirty="0" smtClean="0"/>
              <a:t>Building </a:t>
            </a:r>
            <a:r>
              <a:rPr lang="de-AT" sz="3900" dirty="0" err="1" smtClean="0"/>
              <a:t>our</a:t>
            </a:r>
            <a:r>
              <a:rPr lang="de-AT" sz="3900" dirty="0" smtClean="0"/>
              <a:t> </a:t>
            </a:r>
            <a:r>
              <a:rPr lang="de-AT" sz="3900" dirty="0" err="1" smtClean="0"/>
              <a:t>perpetual</a:t>
            </a:r>
            <a:r>
              <a:rPr lang="de-AT" sz="3900" dirty="0" smtClean="0"/>
              <a:t> atom </a:t>
            </a:r>
            <a:r>
              <a:rPr lang="de-AT" sz="3900" dirty="0" err="1" smtClean="0"/>
              <a:t>laser</a:t>
            </a:r>
            <a:endParaRPr lang="de-AT" sz="3900" dirty="0"/>
          </a:p>
        </p:txBody>
      </p:sp>
      <p:pic>
        <p:nvPicPr>
          <p:cNvPr id="9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1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Textfeld 166"/>
          <p:cNvSpPr txBox="1"/>
          <p:nvPr/>
        </p:nvSpPr>
        <p:spPr>
          <a:xfrm>
            <a:off x="3202756" y="622670"/>
            <a:ext cx="2883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 smtClean="0">
                <a:solidFill>
                  <a:srgbClr val="0000F8"/>
                </a:solidFill>
                <a:latin typeface="Calibri"/>
              </a:rPr>
              <a:t>Winter 2015/16</a:t>
            </a:r>
            <a:endParaRPr lang="de-AT" sz="3200" b="1" dirty="0">
              <a:solidFill>
                <a:srgbClr val="0000F8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0"/>
            <a:ext cx="8229600" cy="622670"/>
          </a:xfrm>
        </p:spPr>
        <p:txBody>
          <a:bodyPr/>
          <a:lstStyle/>
          <a:p>
            <a:r>
              <a:rPr lang="de-AT" dirty="0" smtClean="0">
                <a:solidFill>
                  <a:srgbClr val="FFFF00"/>
                </a:solidFill>
              </a:rPr>
              <a:t>Experimental </a:t>
            </a:r>
            <a:r>
              <a:rPr lang="de-AT" dirty="0" err="1" smtClean="0">
                <a:solidFill>
                  <a:srgbClr val="FFFF00"/>
                </a:solidFill>
              </a:rPr>
              <a:t>realization</a:t>
            </a:r>
            <a:endParaRPr lang="de-AT" dirty="0">
              <a:solidFill>
                <a:srgbClr val="FFFF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0" y="651676"/>
            <a:ext cx="91440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8" name="Titel 1"/>
          <p:cNvSpPr txBox="1">
            <a:spLocks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AT" sz="3900" dirty="0" smtClean="0"/>
              <a:t>Building </a:t>
            </a:r>
            <a:r>
              <a:rPr lang="de-AT" sz="3900" dirty="0" err="1" smtClean="0"/>
              <a:t>our</a:t>
            </a:r>
            <a:r>
              <a:rPr lang="de-AT" sz="3900" dirty="0" smtClean="0"/>
              <a:t> </a:t>
            </a:r>
            <a:r>
              <a:rPr lang="de-AT" sz="3900" dirty="0" err="1" smtClean="0"/>
              <a:t>perpetual</a:t>
            </a:r>
            <a:r>
              <a:rPr lang="de-AT" sz="3900" dirty="0" smtClean="0"/>
              <a:t> atom </a:t>
            </a:r>
            <a:r>
              <a:rPr lang="de-AT" sz="3900" dirty="0" err="1" smtClean="0"/>
              <a:t>laser</a:t>
            </a:r>
            <a:endParaRPr lang="de-AT" sz="3900" dirty="0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77" y="1265608"/>
            <a:ext cx="8866231" cy="2799398"/>
          </a:xfrm>
          <a:prstGeom prst="rect">
            <a:avLst/>
          </a:prstGeom>
        </p:spPr>
      </p:pic>
      <p:pic>
        <p:nvPicPr>
          <p:cNvPr id="9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4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Textfeld 166"/>
          <p:cNvSpPr txBox="1"/>
          <p:nvPr/>
        </p:nvSpPr>
        <p:spPr>
          <a:xfrm>
            <a:off x="3551826" y="622670"/>
            <a:ext cx="2185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 smtClean="0">
                <a:solidFill>
                  <a:srgbClr val="0000F8"/>
                </a:solidFill>
                <a:latin typeface="Calibri"/>
              </a:rPr>
              <a:t>Spring 2016</a:t>
            </a:r>
            <a:endParaRPr lang="de-AT" sz="3200" b="1" dirty="0">
              <a:solidFill>
                <a:srgbClr val="0000F8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0"/>
            <a:ext cx="8229600" cy="622670"/>
          </a:xfrm>
        </p:spPr>
        <p:txBody>
          <a:bodyPr/>
          <a:lstStyle/>
          <a:p>
            <a:r>
              <a:rPr lang="de-AT" dirty="0" smtClean="0">
                <a:solidFill>
                  <a:srgbClr val="FFFF00"/>
                </a:solidFill>
              </a:rPr>
              <a:t>Experimental </a:t>
            </a:r>
            <a:r>
              <a:rPr lang="de-AT" dirty="0" err="1" smtClean="0">
                <a:solidFill>
                  <a:srgbClr val="FFFF00"/>
                </a:solidFill>
              </a:rPr>
              <a:t>realization</a:t>
            </a:r>
            <a:endParaRPr lang="de-AT" dirty="0">
              <a:solidFill>
                <a:srgbClr val="FFFF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0" y="651676"/>
            <a:ext cx="91440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8" name="Titel 1"/>
          <p:cNvSpPr txBox="1">
            <a:spLocks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AT" sz="3900" dirty="0" err="1" smtClean="0"/>
              <a:t>Booting</a:t>
            </a:r>
            <a:r>
              <a:rPr lang="de-AT" sz="3900" dirty="0" smtClean="0"/>
              <a:t> </a:t>
            </a:r>
            <a:r>
              <a:rPr lang="de-AT" sz="3900" dirty="0" err="1" smtClean="0"/>
              <a:t>up</a:t>
            </a:r>
            <a:r>
              <a:rPr lang="de-AT" sz="3900" dirty="0" smtClean="0"/>
              <a:t> </a:t>
            </a:r>
            <a:r>
              <a:rPr lang="de-AT" sz="3900" dirty="0" err="1" smtClean="0"/>
              <a:t>our</a:t>
            </a:r>
            <a:r>
              <a:rPr lang="de-AT" sz="3900" dirty="0" smtClean="0"/>
              <a:t> atom </a:t>
            </a:r>
            <a:r>
              <a:rPr lang="de-AT" sz="3900" dirty="0" err="1" smtClean="0"/>
              <a:t>laser</a:t>
            </a:r>
            <a:endParaRPr lang="de-AT" sz="3900" dirty="0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77" y="1265608"/>
            <a:ext cx="8866231" cy="2799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602463" y="1954502"/>
            <a:ext cx="425513" cy="328634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885676" y="2283136"/>
            <a:ext cx="716787" cy="381692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849395" y="1954502"/>
            <a:ext cx="753069" cy="80603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027976" y="2283136"/>
            <a:ext cx="3902044" cy="429873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027976" y="1954502"/>
            <a:ext cx="3892990" cy="80680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5" y="2797496"/>
            <a:ext cx="4996939" cy="373910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8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9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Textfeld 166"/>
          <p:cNvSpPr txBox="1"/>
          <p:nvPr/>
        </p:nvSpPr>
        <p:spPr>
          <a:xfrm>
            <a:off x="3551826" y="622670"/>
            <a:ext cx="2185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 smtClean="0">
                <a:solidFill>
                  <a:srgbClr val="0000F8"/>
                </a:solidFill>
                <a:latin typeface="Calibri"/>
              </a:rPr>
              <a:t>Spring 2016</a:t>
            </a:r>
            <a:endParaRPr lang="de-AT" sz="3200" b="1" dirty="0">
              <a:solidFill>
                <a:srgbClr val="0000F8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0"/>
            <a:ext cx="8229600" cy="622670"/>
          </a:xfrm>
        </p:spPr>
        <p:txBody>
          <a:bodyPr/>
          <a:lstStyle/>
          <a:p>
            <a:r>
              <a:rPr lang="de-AT" dirty="0" smtClean="0">
                <a:solidFill>
                  <a:srgbClr val="FFFF00"/>
                </a:solidFill>
              </a:rPr>
              <a:t>Experimental </a:t>
            </a:r>
            <a:r>
              <a:rPr lang="de-AT" dirty="0" err="1" smtClean="0">
                <a:solidFill>
                  <a:srgbClr val="FFFF00"/>
                </a:solidFill>
              </a:rPr>
              <a:t>realization</a:t>
            </a:r>
            <a:endParaRPr lang="de-AT" dirty="0">
              <a:solidFill>
                <a:srgbClr val="FFFF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0" y="651676"/>
            <a:ext cx="91440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8" name="Titel 1"/>
          <p:cNvSpPr txBox="1">
            <a:spLocks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AT" sz="3900" dirty="0" err="1" smtClean="0"/>
              <a:t>Booting</a:t>
            </a:r>
            <a:r>
              <a:rPr lang="de-AT" sz="3900" dirty="0" smtClean="0"/>
              <a:t> </a:t>
            </a:r>
            <a:r>
              <a:rPr lang="de-AT" sz="3900" dirty="0" err="1" smtClean="0"/>
              <a:t>up</a:t>
            </a:r>
            <a:r>
              <a:rPr lang="de-AT" sz="3900" dirty="0" smtClean="0"/>
              <a:t> </a:t>
            </a:r>
            <a:r>
              <a:rPr lang="de-AT" sz="3900" dirty="0" err="1" smtClean="0"/>
              <a:t>our</a:t>
            </a:r>
            <a:r>
              <a:rPr lang="de-AT" sz="3900" dirty="0" smtClean="0"/>
              <a:t> atom </a:t>
            </a:r>
            <a:r>
              <a:rPr lang="de-AT" sz="3900" dirty="0" err="1" smtClean="0"/>
              <a:t>laser</a:t>
            </a:r>
            <a:endParaRPr lang="de-AT" sz="3900" dirty="0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77" y="1265608"/>
            <a:ext cx="8866231" cy="2799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602463" y="1954502"/>
            <a:ext cx="425513" cy="328634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885676" y="2283136"/>
            <a:ext cx="716787" cy="381692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849395" y="1954502"/>
            <a:ext cx="753069" cy="80603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027976" y="2283136"/>
            <a:ext cx="3902044" cy="429873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027976" y="1954502"/>
            <a:ext cx="3892990" cy="80680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5" y="2797496"/>
            <a:ext cx="4996939" cy="373910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4" y="2793800"/>
            <a:ext cx="5006816" cy="374649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6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ight Arrow 77"/>
          <p:cNvSpPr/>
          <p:nvPr/>
        </p:nvSpPr>
        <p:spPr bwMode="auto">
          <a:xfrm>
            <a:off x="5717254" y="1645859"/>
            <a:ext cx="1066045" cy="14779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3469260" y="1636505"/>
            <a:ext cx="267651" cy="15714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90252" y="967614"/>
            <a:ext cx="5884623" cy="502884"/>
          </a:xfrm>
          <a:prstGeom prst="line">
            <a:avLst/>
          </a:pr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V="1">
            <a:off x="190252" y="3005750"/>
            <a:ext cx="5890155" cy="3633446"/>
          </a:xfrm>
          <a:prstGeom prst="line">
            <a:avLst/>
          </a:pr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hteck 148"/>
          <p:cNvSpPr/>
          <p:nvPr/>
        </p:nvSpPr>
        <p:spPr>
          <a:xfrm>
            <a:off x="3178635" y="1689522"/>
            <a:ext cx="223991" cy="45719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Ellipse 147"/>
          <p:cNvSpPr/>
          <p:nvPr/>
        </p:nvSpPr>
        <p:spPr>
          <a:xfrm>
            <a:off x="3070623" y="1602388"/>
            <a:ext cx="216024" cy="216025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Textfeld 166"/>
          <p:cNvSpPr txBox="1"/>
          <p:nvPr/>
        </p:nvSpPr>
        <p:spPr>
          <a:xfrm>
            <a:off x="2687896" y="923337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prstClr val="black"/>
                </a:solidFill>
                <a:latin typeface="Calibri"/>
              </a:rPr>
              <a:t>Sr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beam </a:t>
            </a:r>
          </a:p>
          <a:p>
            <a:r>
              <a:rPr lang="de-AT" dirty="0" err="1" smtClean="0">
                <a:solidFill>
                  <a:prstClr val="black"/>
                </a:solidFill>
                <a:latin typeface="Calibri"/>
              </a:rPr>
              <a:t>source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72000" y="967614"/>
            <a:ext cx="3458557" cy="566857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75159" y="2746834"/>
            <a:ext cx="263949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ihandform 138"/>
          <p:cNvSpPr/>
          <p:nvPr/>
        </p:nvSpPr>
        <p:spPr>
          <a:xfrm rot="16200000">
            <a:off x="4705217" y="603935"/>
            <a:ext cx="377127" cy="2216965"/>
          </a:xfrm>
          <a:custGeom>
            <a:avLst/>
            <a:gdLst>
              <a:gd name="connsiteX0" fmla="*/ 18874 w 840570"/>
              <a:gd name="connsiteY0" fmla="*/ 0 h 411718"/>
              <a:gd name="connsiteX1" fmla="*/ 822784 w 840570"/>
              <a:gd name="connsiteY1" fmla="*/ 0 h 411718"/>
              <a:gd name="connsiteX2" fmla="*/ 552274 w 840570"/>
              <a:gd name="connsiteY2" fmla="*/ 365760 h 411718"/>
              <a:gd name="connsiteX3" fmla="*/ 277954 w 840570"/>
              <a:gd name="connsiteY3" fmla="*/ 365760 h 411718"/>
              <a:gd name="connsiteX4" fmla="*/ 18874 w 840570"/>
              <a:gd name="connsiteY4" fmla="*/ 0 h 411718"/>
              <a:gd name="connsiteX0" fmla="*/ 18874 w 840570"/>
              <a:gd name="connsiteY0" fmla="*/ 0 h 391519"/>
              <a:gd name="connsiteX1" fmla="*/ 822784 w 840570"/>
              <a:gd name="connsiteY1" fmla="*/ 0 h 391519"/>
              <a:gd name="connsiteX2" fmla="*/ 552274 w 840570"/>
              <a:gd name="connsiteY2" fmla="*/ 365760 h 391519"/>
              <a:gd name="connsiteX3" fmla="*/ 277954 w 840570"/>
              <a:gd name="connsiteY3" fmla="*/ 365760 h 391519"/>
              <a:gd name="connsiteX4" fmla="*/ 18874 w 840570"/>
              <a:gd name="connsiteY4" fmla="*/ 0 h 391519"/>
              <a:gd name="connsiteX0" fmla="*/ 18874 w 855447"/>
              <a:gd name="connsiteY0" fmla="*/ 0 h 391519"/>
              <a:gd name="connsiteX1" fmla="*/ 822784 w 855447"/>
              <a:gd name="connsiteY1" fmla="*/ 0 h 391519"/>
              <a:gd name="connsiteX2" fmla="*/ 552274 w 855447"/>
              <a:gd name="connsiteY2" fmla="*/ 365760 h 391519"/>
              <a:gd name="connsiteX3" fmla="*/ 277954 w 855447"/>
              <a:gd name="connsiteY3" fmla="*/ 365760 h 391519"/>
              <a:gd name="connsiteX4" fmla="*/ 18874 w 855447"/>
              <a:gd name="connsiteY4" fmla="*/ 0 h 391519"/>
              <a:gd name="connsiteX0" fmla="*/ 18874 w 870410"/>
              <a:gd name="connsiteY0" fmla="*/ 178658 h 570177"/>
              <a:gd name="connsiteX1" fmla="*/ 822784 w 870410"/>
              <a:gd name="connsiteY1" fmla="*/ 178658 h 570177"/>
              <a:gd name="connsiteX2" fmla="*/ 552274 w 870410"/>
              <a:gd name="connsiteY2" fmla="*/ 544418 h 570177"/>
              <a:gd name="connsiteX3" fmla="*/ 277954 w 870410"/>
              <a:gd name="connsiteY3" fmla="*/ 544418 h 570177"/>
              <a:gd name="connsiteX4" fmla="*/ 18874 w 870410"/>
              <a:gd name="connsiteY4" fmla="*/ 178658 h 570177"/>
              <a:gd name="connsiteX0" fmla="*/ 18874 w 845966"/>
              <a:gd name="connsiteY0" fmla="*/ 27094 h 418613"/>
              <a:gd name="connsiteX1" fmla="*/ 822784 w 845966"/>
              <a:gd name="connsiteY1" fmla="*/ 27094 h 418613"/>
              <a:gd name="connsiteX2" fmla="*/ 552274 w 845966"/>
              <a:gd name="connsiteY2" fmla="*/ 392854 h 418613"/>
              <a:gd name="connsiteX3" fmla="*/ 277954 w 845966"/>
              <a:gd name="connsiteY3" fmla="*/ 392854 h 418613"/>
              <a:gd name="connsiteX4" fmla="*/ 18874 w 845966"/>
              <a:gd name="connsiteY4" fmla="*/ 27094 h 418613"/>
              <a:gd name="connsiteX0" fmla="*/ 18874 w 824368"/>
              <a:gd name="connsiteY0" fmla="*/ 48619 h 440138"/>
              <a:gd name="connsiteX1" fmla="*/ 822784 w 824368"/>
              <a:gd name="connsiteY1" fmla="*/ 48619 h 440138"/>
              <a:gd name="connsiteX2" fmla="*/ 552274 w 824368"/>
              <a:gd name="connsiteY2" fmla="*/ 414379 h 440138"/>
              <a:gd name="connsiteX3" fmla="*/ 277954 w 824368"/>
              <a:gd name="connsiteY3" fmla="*/ 414379 h 440138"/>
              <a:gd name="connsiteX4" fmla="*/ 18874 w 824368"/>
              <a:gd name="connsiteY4" fmla="*/ 48619 h 440138"/>
              <a:gd name="connsiteX0" fmla="*/ 15339 w 820811"/>
              <a:gd name="connsiteY0" fmla="*/ 30480 h 421999"/>
              <a:gd name="connsiteX1" fmla="*/ 819249 w 820811"/>
              <a:gd name="connsiteY1" fmla="*/ 30480 h 421999"/>
              <a:gd name="connsiteX2" fmla="*/ 548739 w 820811"/>
              <a:gd name="connsiteY2" fmla="*/ 396240 h 421999"/>
              <a:gd name="connsiteX3" fmla="*/ 274419 w 820811"/>
              <a:gd name="connsiteY3" fmla="*/ 396240 h 421999"/>
              <a:gd name="connsiteX4" fmla="*/ 15339 w 820811"/>
              <a:gd name="connsiteY4" fmla="*/ 30480 h 421999"/>
              <a:gd name="connsiteX0" fmla="*/ 332 w 805631"/>
              <a:gd name="connsiteY0" fmla="*/ 54330 h 445849"/>
              <a:gd name="connsiteX1" fmla="*/ 804242 w 805631"/>
              <a:gd name="connsiteY1" fmla="*/ 54330 h 445849"/>
              <a:gd name="connsiteX2" fmla="*/ 533732 w 805631"/>
              <a:gd name="connsiteY2" fmla="*/ 420090 h 445849"/>
              <a:gd name="connsiteX3" fmla="*/ 259412 w 805631"/>
              <a:gd name="connsiteY3" fmla="*/ 420090 h 445849"/>
              <a:gd name="connsiteX4" fmla="*/ 332 w 805631"/>
              <a:gd name="connsiteY4" fmla="*/ 54330 h 445849"/>
              <a:gd name="connsiteX0" fmla="*/ 20091 w 825593"/>
              <a:gd name="connsiteY0" fmla="*/ 32246 h 423765"/>
              <a:gd name="connsiteX1" fmla="*/ 824001 w 825593"/>
              <a:gd name="connsiteY1" fmla="*/ 32246 h 423765"/>
              <a:gd name="connsiteX2" fmla="*/ 553491 w 825593"/>
              <a:gd name="connsiteY2" fmla="*/ 398006 h 423765"/>
              <a:gd name="connsiteX3" fmla="*/ 279171 w 825593"/>
              <a:gd name="connsiteY3" fmla="*/ 398006 h 423765"/>
              <a:gd name="connsiteX4" fmla="*/ 20091 w 825593"/>
              <a:gd name="connsiteY4" fmla="*/ 32246 h 423765"/>
              <a:gd name="connsiteX0" fmla="*/ 1 w 805331"/>
              <a:gd name="connsiteY0" fmla="*/ 30480 h 421999"/>
              <a:gd name="connsiteX1" fmla="*/ 803911 w 805331"/>
              <a:gd name="connsiteY1" fmla="*/ 30480 h 421999"/>
              <a:gd name="connsiteX2" fmla="*/ 533401 w 805331"/>
              <a:gd name="connsiteY2" fmla="*/ 396240 h 421999"/>
              <a:gd name="connsiteX3" fmla="*/ 259081 w 805331"/>
              <a:gd name="connsiteY3" fmla="*/ 396240 h 421999"/>
              <a:gd name="connsiteX4" fmla="*/ 1 w 805331"/>
              <a:gd name="connsiteY4" fmla="*/ 30480 h 421999"/>
              <a:gd name="connsiteX0" fmla="*/ 0 w 803910"/>
              <a:gd name="connsiteY0" fmla="*/ 1638 h 393157"/>
              <a:gd name="connsiteX1" fmla="*/ 803910 w 803910"/>
              <a:gd name="connsiteY1" fmla="*/ 1638 h 393157"/>
              <a:gd name="connsiteX2" fmla="*/ 533400 w 803910"/>
              <a:gd name="connsiteY2" fmla="*/ 367398 h 393157"/>
              <a:gd name="connsiteX3" fmla="*/ 259080 w 803910"/>
              <a:gd name="connsiteY3" fmla="*/ 367398 h 393157"/>
              <a:gd name="connsiteX4" fmla="*/ 0 w 803910"/>
              <a:gd name="connsiteY4" fmla="*/ 1638 h 393157"/>
              <a:gd name="connsiteX0" fmla="*/ 0 w 803910"/>
              <a:gd name="connsiteY0" fmla="*/ 1638 h 393946"/>
              <a:gd name="connsiteX1" fmla="*/ 803910 w 803910"/>
              <a:gd name="connsiteY1" fmla="*/ 1638 h 393946"/>
              <a:gd name="connsiteX2" fmla="*/ 533400 w 803910"/>
              <a:gd name="connsiteY2" fmla="*/ 367398 h 393946"/>
              <a:gd name="connsiteX3" fmla="*/ 259080 w 803910"/>
              <a:gd name="connsiteY3" fmla="*/ 367398 h 393946"/>
              <a:gd name="connsiteX4" fmla="*/ 0 w 803910"/>
              <a:gd name="connsiteY4" fmla="*/ 1638 h 393946"/>
              <a:gd name="connsiteX0" fmla="*/ 0 w 803910"/>
              <a:gd name="connsiteY0" fmla="*/ 1638 h 368751"/>
              <a:gd name="connsiteX1" fmla="*/ 803910 w 803910"/>
              <a:gd name="connsiteY1" fmla="*/ 1638 h 368751"/>
              <a:gd name="connsiteX2" fmla="*/ 533400 w 803910"/>
              <a:gd name="connsiteY2" fmla="*/ 367398 h 368751"/>
              <a:gd name="connsiteX3" fmla="*/ 259080 w 803910"/>
              <a:gd name="connsiteY3" fmla="*/ 367398 h 368751"/>
              <a:gd name="connsiteX4" fmla="*/ 0 w 803910"/>
              <a:gd name="connsiteY4" fmla="*/ 1638 h 368751"/>
              <a:gd name="connsiteX0" fmla="*/ 0 w 803910"/>
              <a:gd name="connsiteY0" fmla="*/ 1638 h 369366"/>
              <a:gd name="connsiteX1" fmla="*/ 803910 w 803910"/>
              <a:gd name="connsiteY1" fmla="*/ 1638 h 369366"/>
              <a:gd name="connsiteX2" fmla="*/ 533400 w 803910"/>
              <a:gd name="connsiteY2" fmla="*/ 367398 h 369366"/>
              <a:gd name="connsiteX3" fmla="*/ 259080 w 803910"/>
              <a:gd name="connsiteY3" fmla="*/ 367398 h 369366"/>
              <a:gd name="connsiteX4" fmla="*/ 0 w 803910"/>
              <a:gd name="connsiteY4" fmla="*/ 1638 h 369366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" h="366226">
                <a:moveTo>
                  <a:pt x="0" y="37"/>
                </a:moveTo>
                <a:lnTo>
                  <a:pt x="803910" y="37"/>
                </a:lnTo>
                <a:cubicBezTo>
                  <a:pt x="799019" y="-345"/>
                  <a:pt x="799465" y="-3773"/>
                  <a:pt x="533400" y="365797"/>
                </a:cubicBezTo>
                <a:cubicBezTo>
                  <a:pt x="534684" y="365763"/>
                  <a:pt x="258498" y="366781"/>
                  <a:pt x="259080" y="365797"/>
                </a:cubicBezTo>
                <a:cubicBezTo>
                  <a:pt x="259662" y="364813"/>
                  <a:pt x="635" y="37"/>
                  <a:pt x="0" y="37"/>
                </a:cubicBezTo>
                <a:close/>
              </a:path>
            </a:pathLst>
          </a:custGeom>
          <a:gradFill>
            <a:gsLst>
              <a:gs pos="18000">
                <a:srgbClr val="F79646">
                  <a:lumMod val="50000"/>
                </a:srgbClr>
              </a:gs>
              <a:gs pos="49000">
                <a:srgbClr val="F79646">
                  <a:lumMod val="60000"/>
                  <a:lumOff val="40000"/>
                </a:srgbClr>
              </a:gs>
              <a:gs pos="60000">
                <a:srgbClr val="F79646">
                  <a:lumMod val="40000"/>
                  <a:lumOff val="60000"/>
                </a:srgbClr>
              </a:gs>
              <a:gs pos="79000">
                <a:srgbClr val="F79646">
                  <a:lumMod val="50000"/>
                </a:srgbClr>
              </a:gs>
            </a:gsLst>
            <a:lin ang="240000" scaled="0"/>
          </a:gradFill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Ellipse 145"/>
          <p:cNvSpPr/>
          <p:nvPr/>
        </p:nvSpPr>
        <p:spPr>
          <a:xfrm>
            <a:off x="6318442" y="1616941"/>
            <a:ext cx="45719" cy="216024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lipse 146"/>
          <p:cNvSpPr/>
          <p:nvPr/>
        </p:nvSpPr>
        <p:spPr>
          <a:xfrm rot="21437251">
            <a:off x="6254436" y="265694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Textfeld 167"/>
          <p:cNvSpPr txBox="1"/>
          <p:nvPr/>
        </p:nvSpPr>
        <p:spPr>
          <a:xfrm>
            <a:off x="4088110" y="1117657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prstClr val="black"/>
                </a:solidFill>
                <a:latin typeface="Calibri"/>
              </a:rPr>
              <a:t>Zeeman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slower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feld 171"/>
          <p:cNvSpPr txBox="1"/>
          <p:nvPr/>
        </p:nvSpPr>
        <p:spPr>
          <a:xfrm>
            <a:off x="6895648" y="2246770"/>
            <a:ext cx="102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68" name="Gerader Verbinder 177"/>
          <p:cNvCxnSpPr/>
          <p:nvPr/>
        </p:nvCxnSpPr>
        <p:spPr bwMode="auto">
          <a:xfrm>
            <a:off x="6287070" y="1957543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Gerader Verbinder 178"/>
          <p:cNvCxnSpPr/>
          <p:nvPr/>
        </p:nvCxnSpPr>
        <p:spPr bwMode="auto">
          <a:xfrm>
            <a:off x="6388563" y="1957543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feld 166"/>
          <p:cNvSpPr txBox="1"/>
          <p:nvPr/>
        </p:nvSpPr>
        <p:spPr>
          <a:xfrm>
            <a:off x="6637960" y="2841875"/>
            <a:ext cx="196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Calibri"/>
              </a:rPr>
              <a:t>a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tom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laser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dipole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trap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guide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313806" y="2213357"/>
            <a:ext cx="99119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6388563" y="2210528"/>
            <a:ext cx="2426089" cy="282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H="1">
            <a:off x="6338095" y="1900981"/>
            <a:ext cx="1862" cy="7151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58" name="Straight Arrow Connector 57"/>
          <p:cNvCxnSpPr>
            <a:stCxn id="64" idx="1"/>
          </p:cNvCxnSpPr>
          <p:nvPr/>
        </p:nvCxnSpPr>
        <p:spPr bwMode="auto">
          <a:xfrm flipH="1">
            <a:off x="6453991" y="2431436"/>
            <a:ext cx="441657" cy="20521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Booting up the atom laser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Ellipse 146"/>
          <p:cNvSpPr/>
          <p:nvPr/>
        </p:nvSpPr>
        <p:spPr>
          <a:xfrm rot="21437251">
            <a:off x="1992418" y="5497441"/>
            <a:ext cx="252000" cy="252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43" name="Textfeld 171"/>
          <p:cNvSpPr txBox="1"/>
          <p:nvPr/>
        </p:nvSpPr>
        <p:spPr>
          <a:xfrm>
            <a:off x="573543" y="4750894"/>
            <a:ext cx="102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5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>
            <a:stCxn id="38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/>
          <p:cNvCxnSpPr>
            <a:stCxn id="43" idx="2"/>
          </p:cNvCxnSpPr>
          <p:nvPr/>
        </p:nvCxnSpPr>
        <p:spPr bwMode="auto">
          <a:xfrm>
            <a:off x="1084452" y="5120226"/>
            <a:ext cx="761706" cy="3713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ectangle 4"/>
          <p:cNvSpPr/>
          <p:nvPr/>
        </p:nvSpPr>
        <p:spPr bwMode="auto">
          <a:xfrm>
            <a:off x="6074875" y="1470498"/>
            <a:ext cx="563085" cy="1535252"/>
          </a:xfrm>
          <a:prstGeom prst="rect">
            <a:avLst/>
          </a:prstGeom>
          <a:noFill/>
          <a:ln w="254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 flipV="1">
            <a:off x="3530557" y="3021882"/>
            <a:ext cx="3107403" cy="3614307"/>
          </a:xfrm>
          <a:prstGeom prst="line">
            <a:avLst/>
          </a:pr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530557" y="967614"/>
            <a:ext cx="3110934" cy="502884"/>
          </a:xfrm>
          <a:prstGeom prst="line">
            <a:avLst/>
          </a:prstGeom>
          <a:noFill/>
          <a:ln w="2857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ight Arrow 75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77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Textfeld 169"/>
          <p:cNvSpPr txBox="1"/>
          <p:nvPr/>
        </p:nvSpPr>
        <p:spPr>
          <a:xfrm>
            <a:off x="6814909" y="1202900"/>
            <a:ext cx="112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80" name="Textfeld 186"/>
          <p:cNvSpPr txBox="1"/>
          <p:nvPr/>
        </p:nvSpPr>
        <p:spPr>
          <a:xfrm>
            <a:off x="6384935" y="1869070"/>
            <a:ext cx="14521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flipH="1">
            <a:off x="6343845" y="1423872"/>
            <a:ext cx="426751" cy="1928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3" name="Textfeld 186"/>
          <p:cNvSpPr txBox="1"/>
          <p:nvPr/>
        </p:nvSpPr>
        <p:spPr>
          <a:xfrm>
            <a:off x="6802009" y="1530038"/>
            <a:ext cx="14512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srgbClr val="000000"/>
                </a:solidFill>
                <a:latin typeface="Calibri"/>
              </a:rPr>
              <a:t>atomic</a:t>
            </a:r>
            <a:r>
              <a:rPr lang="de-AT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85" name="Straight Connector 84"/>
            <p:cNvCxnSpPr>
              <a:stCxn id="86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Rectangle 85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46" name="Straight Arrow Connector 45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137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6" grpId="0" animBg="1"/>
      <p:bldP spid="37" grpId="0" animBg="1"/>
      <p:bldP spid="38" grpId="0"/>
      <p:bldP spid="43" grpId="0"/>
      <p:bldP spid="45" grpId="0"/>
      <p:bldP spid="5" grpId="0" animBg="1"/>
      <p:bldP spid="76" grpId="0" animBg="1"/>
      <p:bldP spid="7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lipse 146"/>
          <p:cNvSpPr/>
          <p:nvPr/>
        </p:nvSpPr>
        <p:spPr>
          <a:xfrm rot="21437251">
            <a:off x="1992418" y="5497441"/>
            <a:ext cx="252000" cy="252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64" name="Textfeld 171"/>
          <p:cNvSpPr txBox="1"/>
          <p:nvPr/>
        </p:nvSpPr>
        <p:spPr>
          <a:xfrm>
            <a:off x="573543" y="4750894"/>
            <a:ext cx="102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6" name="Straight Arrow Connector 15"/>
          <p:cNvCxnSpPr>
            <a:stCxn id="63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>
            <a:stCxn id="64" idx="2"/>
          </p:cNvCxnSpPr>
          <p:nvPr/>
        </p:nvCxnSpPr>
        <p:spPr bwMode="auto">
          <a:xfrm>
            <a:off x="1084452" y="5120226"/>
            <a:ext cx="761706" cy="3713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Atom transfer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ight Arrow 43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6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49" name="Straight Connector 48"/>
            <p:cNvCxnSpPr>
              <a:stCxn id="50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Rectangle 49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952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186"/>
          <p:cNvSpPr txBox="1"/>
          <p:nvPr/>
        </p:nvSpPr>
        <p:spPr>
          <a:xfrm>
            <a:off x="129415" y="300808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Fluorescence images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632532" y="487076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1620406" y="312032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Textfeld 186"/>
          <p:cNvSpPr txBox="1"/>
          <p:nvPr/>
        </p:nvSpPr>
        <p:spPr>
          <a:xfrm>
            <a:off x="129414" y="475852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483495" y="4552452"/>
            <a:ext cx="1314026" cy="87851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56" name="Straight Connector 55"/>
            <p:cNvCxnSpPr>
              <a:stCxn id="57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 r="39963"/>
          <a:stretch/>
        </p:blipFill>
        <p:spPr>
          <a:xfrm>
            <a:off x="5631255" y="866335"/>
            <a:ext cx="1394234" cy="4114800"/>
          </a:xfrm>
          <a:ln w="38100">
            <a:solidFill>
              <a:srgbClr val="00B050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44495" r="22673" b="36495"/>
          <a:stretch/>
        </p:blipFill>
        <p:spPr>
          <a:xfrm>
            <a:off x="4562945" y="5449071"/>
            <a:ext cx="3730027" cy="10864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1" name="Rectangle 60"/>
          <p:cNvSpPr/>
          <p:nvPr/>
        </p:nvSpPr>
        <p:spPr bwMode="auto">
          <a:xfrm>
            <a:off x="1483495" y="1851750"/>
            <a:ext cx="1314026" cy="15433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49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Why atom lasers for interferometry?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5" name="Textfeld 28"/>
          <p:cNvSpPr txBox="1">
            <a:spLocks noChangeArrowheads="1"/>
          </p:cNvSpPr>
          <p:nvPr/>
        </p:nvSpPr>
        <p:spPr bwMode="auto">
          <a:xfrm>
            <a:off x="439947" y="2777014"/>
            <a:ext cx="87040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600" dirty="0" smtClean="0">
                <a:solidFill>
                  <a:srgbClr val="0070C0"/>
                </a:solidFill>
              </a:rPr>
              <a:t>Higher brightness: </a:t>
            </a:r>
            <a:r>
              <a:rPr lang="en-US" sz="1600" dirty="0" smtClean="0"/>
              <a:t>higher flux of usable atoms, e.g. atoms within flat region of Bragg beams</a:t>
            </a:r>
          </a:p>
        </p:txBody>
      </p:sp>
      <p:sp>
        <p:nvSpPr>
          <p:cNvPr id="34" name="Textfeld 28"/>
          <p:cNvSpPr txBox="1">
            <a:spLocks noChangeArrowheads="1"/>
          </p:cNvSpPr>
          <p:nvPr/>
        </p:nvSpPr>
        <p:spPr bwMode="auto">
          <a:xfrm>
            <a:off x="439943" y="1039137"/>
            <a:ext cx="8704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Disadvantages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compared to standard MOT based atom interferometers</a:t>
            </a:r>
          </a:p>
        </p:txBody>
      </p:sp>
      <p:sp>
        <p:nvSpPr>
          <p:cNvPr id="35" name="Textfeld 28"/>
          <p:cNvSpPr txBox="1">
            <a:spLocks noChangeArrowheads="1"/>
          </p:cNvSpPr>
          <p:nvPr/>
        </p:nvSpPr>
        <p:spPr bwMode="auto">
          <a:xfrm>
            <a:off x="439947" y="2334928"/>
            <a:ext cx="15465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Advantages</a:t>
            </a:r>
          </a:p>
        </p:txBody>
      </p:sp>
      <p:sp>
        <p:nvSpPr>
          <p:cNvPr id="36" name="Textfeld 28"/>
          <p:cNvSpPr txBox="1">
            <a:spLocks noChangeArrowheads="1"/>
          </p:cNvSpPr>
          <p:nvPr/>
        </p:nvSpPr>
        <p:spPr bwMode="auto">
          <a:xfrm>
            <a:off x="439947" y="3157544"/>
            <a:ext cx="87040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600" dirty="0" smtClean="0">
                <a:solidFill>
                  <a:srgbClr val="0070C0"/>
                </a:solidFill>
              </a:rPr>
              <a:t>Possibility of squeezing: </a:t>
            </a:r>
            <a:r>
              <a:rPr lang="en-US" sz="1600" dirty="0"/>
              <a:t>trade atom-number </a:t>
            </a:r>
            <a:r>
              <a:rPr lang="en-US" sz="1600" dirty="0" smtClean="0"/>
              <a:t>stability for phase stability</a:t>
            </a:r>
          </a:p>
        </p:txBody>
      </p:sp>
      <p:sp>
        <p:nvSpPr>
          <p:cNvPr id="37" name="Textfeld 28"/>
          <p:cNvSpPr txBox="1">
            <a:spLocks noChangeArrowheads="1"/>
          </p:cNvSpPr>
          <p:nvPr/>
        </p:nvSpPr>
        <p:spPr bwMode="auto">
          <a:xfrm>
            <a:off x="439942" y="3538074"/>
            <a:ext cx="43685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600" dirty="0" smtClean="0">
                <a:solidFill>
                  <a:srgbClr val="0070C0"/>
                </a:solidFill>
              </a:rPr>
              <a:t>No Dick effect: </a:t>
            </a:r>
            <a:r>
              <a:rPr lang="en-US" sz="1600" dirty="0" smtClean="0"/>
              <a:t>if continuous atom laser used</a:t>
            </a:r>
          </a:p>
        </p:txBody>
      </p:sp>
      <p:sp>
        <p:nvSpPr>
          <p:cNvPr id="38" name="Textfeld 28"/>
          <p:cNvSpPr txBox="1">
            <a:spLocks noChangeArrowheads="1"/>
          </p:cNvSpPr>
          <p:nvPr/>
        </p:nvSpPr>
        <p:spPr bwMode="auto">
          <a:xfrm>
            <a:off x="439942" y="1373657"/>
            <a:ext cx="87040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600" dirty="0" smtClean="0"/>
              <a:t>higher experimental complexity</a:t>
            </a:r>
          </a:p>
          <a:p>
            <a:pPr marL="285750" indent="-285750" algn="l">
              <a:spcBef>
                <a:spcPct val="0"/>
              </a:spcBef>
            </a:pPr>
            <a:r>
              <a:rPr lang="en-US" sz="1600" dirty="0" smtClean="0"/>
              <a:t>lower flux</a:t>
            </a:r>
          </a:p>
        </p:txBody>
      </p:sp>
    </p:spTree>
    <p:extLst>
      <p:ext uri="{BB962C8B-B14F-4D97-AF65-F5344CB8AC3E}">
        <p14:creationId xmlns:p14="http://schemas.microsoft.com/office/powerpoint/2010/main" val="378218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  <p:bldP spid="36" grpId="0"/>
      <p:bldP spid="37" grpId="0"/>
      <p:bldP spid="3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186"/>
          <p:cNvSpPr txBox="1"/>
          <p:nvPr/>
        </p:nvSpPr>
        <p:spPr>
          <a:xfrm>
            <a:off x="129415" y="300808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Zeeman slower on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632532" y="487076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1620406" y="312032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Textfeld 186"/>
          <p:cNvSpPr txBox="1"/>
          <p:nvPr/>
        </p:nvSpPr>
        <p:spPr>
          <a:xfrm>
            <a:off x="129414" y="475852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483495" y="4552452"/>
            <a:ext cx="1314026" cy="87851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56" name="Straight Connector 55"/>
            <p:cNvCxnSpPr>
              <a:stCxn id="57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 r="39963"/>
          <a:stretch/>
        </p:blipFill>
        <p:spPr>
          <a:xfrm>
            <a:off x="5631255" y="866335"/>
            <a:ext cx="1394234" cy="4114800"/>
          </a:xfrm>
          <a:ln w="38100">
            <a:solidFill>
              <a:srgbClr val="00B05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3" r="39962"/>
          <a:stretch/>
        </p:blipFill>
        <p:spPr>
          <a:xfrm>
            <a:off x="5622202" y="866335"/>
            <a:ext cx="1403287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44495" r="22673" b="36495"/>
          <a:stretch/>
        </p:blipFill>
        <p:spPr>
          <a:xfrm>
            <a:off x="4562945" y="5449071"/>
            <a:ext cx="3730027" cy="10864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1" name="Rectangle 60"/>
          <p:cNvSpPr/>
          <p:nvPr/>
        </p:nvSpPr>
        <p:spPr bwMode="auto">
          <a:xfrm>
            <a:off x="1483495" y="1851750"/>
            <a:ext cx="1314026" cy="15433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059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186"/>
          <p:cNvSpPr txBox="1"/>
          <p:nvPr/>
        </p:nvSpPr>
        <p:spPr>
          <a:xfrm>
            <a:off x="129415" y="300808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Blue MOT on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632532" y="487076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1620406" y="312032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Textfeld 186"/>
          <p:cNvSpPr txBox="1"/>
          <p:nvPr/>
        </p:nvSpPr>
        <p:spPr>
          <a:xfrm>
            <a:off x="129414" y="475852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483495" y="4552452"/>
            <a:ext cx="1314026" cy="87851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56" name="Straight Connector 55"/>
            <p:cNvCxnSpPr>
              <a:stCxn id="57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 r="39963"/>
          <a:stretch/>
        </p:blipFill>
        <p:spPr>
          <a:xfrm>
            <a:off x="5631255" y="866335"/>
            <a:ext cx="1394234" cy="4114800"/>
          </a:xfrm>
          <a:ln w="38100">
            <a:solidFill>
              <a:srgbClr val="00B05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3" r="39962"/>
          <a:stretch/>
        </p:blipFill>
        <p:spPr>
          <a:xfrm>
            <a:off x="5622202" y="866335"/>
            <a:ext cx="1403287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1" r="40099"/>
          <a:stretch/>
        </p:blipFill>
        <p:spPr>
          <a:xfrm>
            <a:off x="5631254" y="866335"/>
            <a:ext cx="1385181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44495" r="22673" b="36495"/>
          <a:stretch/>
        </p:blipFill>
        <p:spPr>
          <a:xfrm>
            <a:off x="4562945" y="5449071"/>
            <a:ext cx="3730027" cy="10864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1" name="Rectangle 60"/>
          <p:cNvSpPr/>
          <p:nvPr/>
        </p:nvSpPr>
        <p:spPr bwMode="auto">
          <a:xfrm>
            <a:off x="1483495" y="1851750"/>
            <a:ext cx="1314026" cy="15433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341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186"/>
          <p:cNvSpPr txBox="1"/>
          <p:nvPr/>
        </p:nvSpPr>
        <p:spPr>
          <a:xfrm>
            <a:off x="129415" y="300808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Get colder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632532" y="487076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1620406" y="312032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6" name="Textfeld 186"/>
          <p:cNvSpPr txBox="1"/>
          <p:nvPr/>
        </p:nvSpPr>
        <p:spPr>
          <a:xfrm>
            <a:off x="129414" y="475852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483495" y="4552452"/>
            <a:ext cx="1314026" cy="87851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56" name="Straight Connector 55"/>
            <p:cNvCxnSpPr>
              <a:stCxn id="57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 r="39963"/>
          <a:stretch/>
        </p:blipFill>
        <p:spPr>
          <a:xfrm>
            <a:off x="5631255" y="866335"/>
            <a:ext cx="1394234" cy="4114800"/>
          </a:xfrm>
          <a:ln w="38100">
            <a:solidFill>
              <a:srgbClr val="00B05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3" r="39962"/>
          <a:stretch/>
        </p:blipFill>
        <p:spPr>
          <a:xfrm>
            <a:off x="5622202" y="866335"/>
            <a:ext cx="1403287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1" r="40099"/>
          <a:stretch/>
        </p:blipFill>
        <p:spPr>
          <a:xfrm>
            <a:off x="5631254" y="866335"/>
            <a:ext cx="1385181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1" r="40099"/>
          <a:stretch/>
        </p:blipFill>
        <p:spPr>
          <a:xfrm>
            <a:off x="5631254" y="866335"/>
            <a:ext cx="1385181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44495" r="22673" b="36495"/>
          <a:stretch/>
        </p:blipFill>
        <p:spPr>
          <a:xfrm>
            <a:off x="4562945" y="5449071"/>
            <a:ext cx="3730027" cy="10864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t="44495" r="22672" b="36495"/>
          <a:stretch/>
        </p:blipFill>
        <p:spPr>
          <a:xfrm>
            <a:off x="4571999" y="5449071"/>
            <a:ext cx="3720974" cy="10864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1" name="Rectangle 60"/>
          <p:cNvSpPr/>
          <p:nvPr/>
        </p:nvSpPr>
        <p:spPr bwMode="auto">
          <a:xfrm>
            <a:off x="1483495" y="1851750"/>
            <a:ext cx="1314026" cy="15433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701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186"/>
          <p:cNvSpPr txBox="1"/>
          <p:nvPr/>
        </p:nvSpPr>
        <p:spPr>
          <a:xfrm>
            <a:off x="129415" y="300808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Get slower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632532" y="487076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1620406" y="3120324"/>
            <a:ext cx="1056347" cy="144856"/>
          </a:xfrm>
          <a:prstGeom prst="rightArrow">
            <a:avLst/>
          </a:prstGeom>
          <a:solidFill>
            <a:srgbClr val="0000F8"/>
          </a:solidFill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6" name="Textfeld 186"/>
          <p:cNvSpPr txBox="1"/>
          <p:nvPr/>
        </p:nvSpPr>
        <p:spPr>
          <a:xfrm>
            <a:off x="129414" y="4758526"/>
            <a:ext cx="13424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smtClean="0">
                <a:solidFill>
                  <a:srgbClr val="000000"/>
                </a:solidFill>
                <a:latin typeface="Calibri"/>
              </a:rPr>
              <a:t>probe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483495" y="4552452"/>
            <a:ext cx="1314026" cy="87851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186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56" name="Straight Connector 55"/>
            <p:cNvCxnSpPr>
              <a:stCxn id="57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 r="39963"/>
          <a:stretch/>
        </p:blipFill>
        <p:spPr>
          <a:xfrm>
            <a:off x="5631255" y="866335"/>
            <a:ext cx="1394234" cy="4114800"/>
          </a:xfrm>
          <a:ln w="38100">
            <a:solidFill>
              <a:srgbClr val="00B05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3" r="39962"/>
          <a:stretch/>
        </p:blipFill>
        <p:spPr>
          <a:xfrm>
            <a:off x="5622202" y="866335"/>
            <a:ext cx="1403287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1" r="40099"/>
          <a:stretch/>
        </p:blipFill>
        <p:spPr>
          <a:xfrm>
            <a:off x="5631254" y="866335"/>
            <a:ext cx="1385181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1" r="40099"/>
          <a:stretch/>
        </p:blipFill>
        <p:spPr>
          <a:xfrm>
            <a:off x="5631254" y="866335"/>
            <a:ext cx="1385181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 r="39963"/>
          <a:stretch/>
        </p:blipFill>
        <p:spPr>
          <a:xfrm>
            <a:off x="5631255" y="866335"/>
            <a:ext cx="1394234" cy="41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44495" r="22673" b="36495"/>
          <a:stretch/>
        </p:blipFill>
        <p:spPr>
          <a:xfrm>
            <a:off x="4562945" y="5449071"/>
            <a:ext cx="3730027" cy="10864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t="44495" r="22672" b="36495"/>
          <a:stretch/>
        </p:blipFill>
        <p:spPr>
          <a:xfrm>
            <a:off x="4571999" y="5449071"/>
            <a:ext cx="3720974" cy="10864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2" t="44495" r="22576" b="36336"/>
          <a:stretch/>
        </p:blipFill>
        <p:spPr>
          <a:xfrm>
            <a:off x="4571998" y="5430965"/>
            <a:ext cx="3730029" cy="109546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1" name="Rectangle 60"/>
          <p:cNvSpPr/>
          <p:nvPr/>
        </p:nvSpPr>
        <p:spPr bwMode="auto">
          <a:xfrm>
            <a:off x="1483495" y="1851750"/>
            <a:ext cx="1314026" cy="15433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275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1640810" y="5161790"/>
            <a:ext cx="944895" cy="953350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 rot="495168">
            <a:off x="1795548" y="3791098"/>
            <a:ext cx="869132" cy="2494690"/>
          </a:xfrm>
          <a:prstGeom prst="triangl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5" name="Right Arrow 44"/>
          <p:cNvSpPr/>
          <p:nvPr/>
        </p:nvSpPr>
        <p:spPr bwMode="auto">
          <a:xfrm>
            <a:off x="1197230" y="5414863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0800000">
            <a:off x="2519611" y="5413345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Capture atoms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55" name="Textfeld 171"/>
          <p:cNvSpPr txBox="1"/>
          <p:nvPr/>
        </p:nvSpPr>
        <p:spPr>
          <a:xfrm>
            <a:off x="44797" y="5910342"/>
            <a:ext cx="1870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Calibri"/>
              </a:rPr>
              <a:t>v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ertical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slower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and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beams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116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45" grpId="0" animBg="1"/>
      <p:bldP spid="46" grpId="0" animBg="1"/>
      <p:bldP spid="5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1640810" y="5161790"/>
            <a:ext cx="944895" cy="953350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 rot="495168">
            <a:off x="1795548" y="3791098"/>
            <a:ext cx="869132" cy="2494690"/>
          </a:xfrm>
          <a:prstGeom prst="triangl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5" name="Right Arrow 44"/>
          <p:cNvSpPr/>
          <p:nvPr/>
        </p:nvSpPr>
        <p:spPr bwMode="auto">
          <a:xfrm>
            <a:off x="1197230" y="5414863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0800000">
            <a:off x="2519611" y="5413345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10" name="runme1604190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7438" y="1230741"/>
            <a:ext cx="5842721" cy="5805095"/>
          </a:xfrm>
          <a:prstGeom prst="rect">
            <a:avLst/>
          </a:prstGeom>
        </p:spPr>
      </p:pic>
      <p:pic>
        <p:nvPicPr>
          <p:cNvPr id="34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Capture atoms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39" name="Ellipse 146"/>
          <p:cNvSpPr/>
          <p:nvPr/>
        </p:nvSpPr>
        <p:spPr>
          <a:xfrm rot="21437251">
            <a:off x="1992418" y="5497441"/>
            <a:ext cx="252000" cy="252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feld 171"/>
          <p:cNvSpPr txBox="1"/>
          <p:nvPr/>
        </p:nvSpPr>
        <p:spPr>
          <a:xfrm>
            <a:off x="573543" y="4750894"/>
            <a:ext cx="102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>
            <a:stCxn id="40" idx="2"/>
          </p:cNvCxnSpPr>
          <p:nvPr/>
        </p:nvCxnSpPr>
        <p:spPr bwMode="auto">
          <a:xfrm>
            <a:off x="1084452" y="5120226"/>
            <a:ext cx="761706" cy="3713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Textfeld 171"/>
          <p:cNvSpPr txBox="1"/>
          <p:nvPr/>
        </p:nvSpPr>
        <p:spPr>
          <a:xfrm>
            <a:off x="44797" y="5910342"/>
            <a:ext cx="1870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Calibri"/>
              </a:rPr>
              <a:t>v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ertical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slower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and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beams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237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9" grpId="0" animBg="1"/>
      <p:bldP spid="4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 bwMode="auto">
          <a:xfrm>
            <a:off x="1640810" y="5161790"/>
            <a:ext cx="944895" cy="953350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 rot="495168">
            <a:off x="1795548" y="3791098"/>
            <a:ext cx="869132" cy="2494690"/>
          </a:xfrm>
          <a:prstGeom prst="triangl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Perpetual red MOT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39" name="Ellipse 146"/>
          <p:cNvSpPr/>
          <p:nvPr/>
        </p:nvSpPr>
        <p:spPr>
          <a:xfrm rot="21437251">
            <a:off x="1992418" y="5497441"/>
            <a:ext cx="252000" cy="252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feld 171"/>
          <p:cNvSpPr txBox="1"/>
          <p:nvPr/>
        </p:nvSpPr>
        <p:spPr>
          <a:xfrm>
            <a:off x="10088" y="4739608"/>
            <a:ext cx="20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perpetual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1475867" y="5108940"/>
            <a:ext cx="459419" cy="3994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Textfeld 171"/>
          <p:cNvSpPr txBox="1"/>
          <p:nvPr/>
        </p:nvSpPr>
        <p:spPr>
          <a:xfrm>
            <a:off x="44797" y="5910342"/>
            <a:ext cx="1870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Calibri"/>
              </a:rPr>
              <a:t>v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ertical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slower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and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beams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6" name="Right Arrow 55"/>
          <p:cNvSpPr/>
          <p:nvPr/>
        </p:nvSpPr>
        <p:spPr bwMode="auto">
          <a:xfrm>
            <a:off x="1197230" y="5414863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7" name="Right Arrow 56"/>
          <p:cNvSpPr/>
          <p:nvPr/>
        </p:nvSpPr>
        <p:spPr bwMode="auto">
          <a:xfrm rot="10800000">
            <a:off x="2519611" y="5413345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1" y="1942540"/>
            <a:ext cx="3134882" cy="2345681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46201" y="4514404"/>
            <a:ext cx="2152287" cy="17427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399690" y="4674469"/>
            <a:ext cx="425670" cy="3870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194" y="4514404"/>
            <a:ext cx="1001566" cy="11594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11089" y="5673852"/>
            <a:ext cx="18762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1400" dirty="0" smtClean="0">
                <a:solidFill>
                  <a:prstClr val="black"/>
                </a:solidFill>
                <a:latin typeface="+mj-lt"/>
              </a:rPr>
              <a:t>N = 10</a:t>
            </a:r>
            <a:r>
              <a:rPr lang="de-DE" sz="1400" baseline="30000" dirty="0" smtClean="0">
                <a:solidFill>
                  <a:prstClr val="black"/>
                </a:solidFill>
                <a:latin typeface="+mj-lt"/>
              </a:rPr>
              <a:t>9</a:t>
            </a:r>
            <a:r>
              <a:rPr lang="de-DE" sz="1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400" baseline="30000" dirty="0">
                <a:solidFill>
                  <a:prstClr val="black"/>
                </a:solidFill>
                <a:latin typeface="+mj-lt"/>
              </a:rPr>
              <a:t>88</a:t>
            </a:r>
            <a:r>
              <a:rPr lang="de-DE" sz="1400" dirty="0">
                <a:solidFill>
                  <a:prstClr val="black"/>
                </a:solidFill>
                <a:latin typeface="+mj-lt"/>
              </a:rPr>
              <a:t>Sr</a:t>
            </a:r>
          </a:p>
          <a:p>
            <a:pPr lvl="0" algn="l"/>
            <a:r>
              <a:rPr lang="de-DE" sz="1400" dirty="0" err="1" smtClean="0">
                <a:solidFill>
                  <a:prstClr val="black"/>
                </a:solidFill>
                <a:latin typeface="+mj-lt"/>
              </a:rPr>
              <a:t>Flux</a:t>
            </a:r>
            <a:r>
              <a:rPr lang="de-DE" sz="1400" dirty="0" smtClean="0">
                <a:solidFill>
                  <a:prstClr val="black"/>
                </a:solidFill>
                <a:latin typeface="+mj-lt"/>
              </a:rPr>
              <a:t> = 10</a:t>
            </a:r>
            <a:r>
              <a:rPr lang="de-DE" sz="1400" baseline="30000" dirty="0" smtClean="0">
                <a:solidFill>
                  <a:prstClr val="black"/>
                </a:solidFill>
                <a:latin typeface="+mj-lt"/>
              </a:rPr>
              <a:t>8</a:t>
            </a:r>
            <a:r>
              <a:rPr lang="de-DE" sz="1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400" baseline="30000" dirty="0">
                <a:solidFill>
                  <a:prstClr val="black"/>
                </a:solidFill>
                <a:latin typeface="+mj-lt"/>
              </a:rPr>
              <a:t>88</a:t>
            </a:r>
            <a:r>
              <a:rPr lang="de-DE" sz="1400" dirty="0">
                <a:solidFill>
                  <a:prstClr val="black"/>
                </a:solidFill>
                <a:latin typeface="+mj-lt"/>
              </a:rPr>
              <a:t>Sr/s</a:t>
            </a:r>
          </a:p>
          <a:p>
            <a:pPr lvl="0" algn="l"/>
            <a:r>
              <a:rPr lang="de-DE" sz="1400" dirty="0" smtClean="0">
                <a:solidFill>
                  <a:prstClr val="black"/>
                </a:solidFill>
                <a:latin typeface="+mj-lt"/>
              </a:rPr>
              <a:t>T = 50 </a:t>
            </a:r>
            <a:r>
              <a:rPr lang="en-US" sz="1400" dirty="0">
                <a:latin typeface="Arial"/>
              </a:rPr>
              <a:t>µ</a:t>
            </a:r>
            <a:r>
              <a:rPr lang="de-DE" sz="1400" dirty="0" smtClean="0">
                <a:solidFill>
                  <a:prstClr val="black"/>
                </a:solidFill>
                <a:latin typeface="+mj-lt"/>
              </a:rPr>
              <a:t>K</a:t>
            </a:r>
            <a:endParaRPr lang="de-DE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6" name="Ellipse 146"/>
          <p:cNvSpPr/>
          <p:nvPr/>
        </p:nvSpPr>
        <p:spPr>
          <a:xfrm rot="21437251">
            <a:off x="5906006" y="2844312"/>
            <a:ext cx="154017" cy="14617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>
            <a:off x="2134677" y="2840545"/>
            <a:ext cx="0" cy="24575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5976209" y="2232541"/>
            <a:ext cx="0" cy="56776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221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4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 bwMode="auto">
          <a:xfrm>
            <a:off x="1640810" y="5161790"/>
            <a:ext cx="944895" cy="953350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3" name="Isosceles Triangle 52"/>
          <p:cNvSpPr/>
          <p:nvPr/>
        </p:nvSpPr>
        <p:spPr bwMode="auto">
          <a:xfrm rot="495168">
            <a:off x="1795548" y="3791098"/>
            <a:ext cx="869132" cy="2494690"/>
          </a:xfrm>
          <a:prstGeom prst="triangl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1197230" y="5414863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01" y="4552933"/>
            <a:ext cx="2152287" cy="166342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2692994" y="5305922"/>
            <a:ext cx="646386" cy="678509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Perpetual narrow-line MOT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39" name="Ellipse 146"/>
          <p:cNvSpPr/>
          <p:nvPr/>
        </p:nvSpPr>
        <p:spPr>
          <a:xfrm>
            <a:off x="2848877" y="5579501"/>
            <a:ext cx="362436" cy="13134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feld 171"/>
          <p:cNvSpPr txBox="1"/>
          <p:nvPr/>
        </p:nvSpPr>
        <p:spPr>
          <a:xfrm>
            <a:off x="573543" y="4750894"/>
            <a:ext cx="102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>
            <a:stCxn id="40" idx="2"/>
          </p:cNvCxnSpPr>
          <p:nvPr/>
        </p:nvCxnSpPr>
        <p:spPr bwMode="auto">
          <a:xfrm>
            <a:off x="1084452" y="5120226"/>
            <a:ext cx="761706" cy="3713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Textfeld 171"/>
          <p:cNvSpPr txBox="1"/>
          <p:nvPr/>
        </p:nvSpPr>
        <p:spPr>
          <a:xfrm>
            <a:off x="44797" y="5910342"/>
            <a:ext cx="1870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Calibri"/>
              </a:rPr>
              <a:t>v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ertical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slower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and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MOT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beams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7" name="Right Arrow 56"/>
          <p:cNvSpPr/>
          <p:nvPr/>
        </p:nvSpPr>
        <p:spPr bwMode="auto">
          <a:xfrm rot="10800000">
            <a:off x="3462344" y="5414863"/>
            <a:ext cx="492255" cy="412540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1" y="1942540"/>
            <a:ext cx="3134882" cy="2345681"/>
          </a:xfrm>
          <a:prstGeom prst="rect">
            <a:avLst/>
          </a:prstGeom>
          <a:ln w="38100">
            <a:noFill/>
          </a:ln>
        </p:spPr>
      </p:pic>
      <p:sp>
        <p:nvSpPr>
          <p:cNvPr id="4" name="Oval 3"/>
          <p:cNvSpPr/>
          <p:nvPr/>
        </p:nvSpPr>
        <p:spPr bwMode="auto">
          <a:xfrm>
            <a:off x="6000807" y="5113788"/>
            <a:ext cx="425670" cy="3870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136396" y="2678786"/>
            <a:ext cx="670097" cy="3216025"/>
          </a:xfrm>
          <a:custGeom>
            <a:avLst/>
            <a:gdLst>
              <a:gd name="connsiteX0" fmla="*/ 19868 w 682020"/>
              <a:gd name="connsiteY0" fmla="*/ 0 h 3422260"/>
              <a:gd name="connsiteX1" fmla="*/ 82930 w 682020"/>
              <a:gd name="connsiteY1" fmla="*/ 3160986 h 3422260"/>
              <a:gd name="connsiteX2" fmla="*/ 682020 w 682020"/>
              <a:gd name="connsiteY2" fmla="*/ 3019096 h 3422260"/>
              <a:gd name="connsiteX0" fmla="*/ 19868 w 682020"/>
              <a:gd name="connsiteY0" fmla="*/ 0 h 3492147"/>
              <a:gd name="connsiteX1" fmla="*/ 82930 w 682020"/>
              <a:gd name="connsiteY1" fmla="*/ 3160986 h 3492147"/>
              <a:gd name="connsiteX2" fmla="*/ 682020 w 682020"/>
              <a:gd name="connsiteY2" fmla="*/ 3177706 h 3492147"/>
              <a:gd name="connsiteX0" fmla="*/ 19868 w 682020"/>
              <a:gd name="connsiteY0" fmla="*/ 0 h 3467824"/>
              <a:gd name="connsiteX1" fmla="*/ 82930 w 682020"/>
              <a:gd name="connsiteY1" fmla="*/ 3160986 h 3467824"/>
              <a:gd name="connsiteX2" fmla="*/ 682020 w 682020"/>
              <a:gd name="connsiteY2" fmla="*/ 3177706 h 3467824"/>
              <a:gd name="connsiteX0" fmla="*/ 75144 w 737296"/>
              <a:gd name="connsiteY0" fmla="*/ 0 h 3481933"/>
              <a:gd name="connsiteX1" fmla="*/ 138206 w 737296"/>
              <a:gd name="connsiteY1" fmla="*/ 3160986 h 3481933"/>
              <a:gd name="connsiteX2" fmla="*/ 737296 w 737296"/>
              <a:gd name="connsiteY2" fmla="*/ 3177706 h 3481933"/>
              <a:gd name="connsiteX0" fmla="*/ 33503 w 695655"/>
              <a:gd name="connsiteY0" fmla="*/ 0 h 3485473"/>
              <a:gd name="connsiteX1" fmla="*/ 96565 w 695655"/>
              <a:gd name="connsiteY1" fmla="*/ 3160986 h 3485473"/>
              <a:gd name="connsiteX2" fmla="*/ 695655 w 695655"/>
              <a:gd name="connsiteY2" fmla="*/ 3177706 h 3485473"/>
              <a:gd name="connsiteX0" fmla="*/ 8996 w 671148"/>
              <a:gd name="connsiteY0" fmla="*/ 0 h 3485473"/>
              <a:gd name="connsiteX1" fmla="*/ 72058 w 671148"/>
              <a:gd name="connsiteY1" fmla="*/ 3160986 h 3485473"/>
              <a:gd name="connsiteX2" fmla="*/ 671148 w 671148"/>
              <a:gd name="connsiteY2" fmla="*/ 3177706 h 3485473"/>
              <a:gd name="connsiteX0" fmla="*/ 7945 w 670097"/>
              <a:gd name="connsiteY0" fmla="*/ 0 h 3405811"/>
              <a:gd name="connsiteX1" fmla="*/ 71007 w 670097"/>
              <a:gd name="connsiteY1" fmla="*/ 3160986 h 3405811"/>
              <a:gd name="connsiteX2" fmla="*/ 670097 w 670097"/>
              <a:gd name="connsiteY2" fmla="*/ 3177706 h 340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097" h="3405811">
                <a:moveTo>
                  <a:pt x="7945" y="0"/>
                </a:moveTo>
                <a:cubicBezTo>
                  <a:pt x="-15704" y="1328901"/>
                  <a:pt x="15828" y="2781630"/>
                  <a:pt x="71007" y="3160986"/>
                </a:cubicBezTo>
                <a:cubicBezTo>
                  <a:pt x="126186" y="3540342"/>
                  <a:pt x="370552" y="3425110"/>
                  <a:pt x="670097" y="317770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6200000">
            <a:off x="2777220" y="6193870"/>
            <a:ext cx="492255" cy="633577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5101797">
            <a:off x="2408427" y="5799742"/>
            <a:ext cx="577576" cy="617571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610" r="4114"/>
          <a:stretch/>
        </p:blipFill>
        <p:spPr>
          <a:xfrm>
            <a:off x="7067305" y="4552933"/>
            <a:ext cx="1538159" cy="902961"/>
          </a:xfrm>
          <a:prstGeom prst="rect">
            <a:avLst/>
          </a:prstGeom>
          <a:ln w="38100">
            <a:noFill/>
          </a:ln>
        </p:spPr>
      </p:pic>
      <p:sp>
        <p:nvSpPr>
          <p:cNvPr id="50" name="TextBox 63"/>
          <p:cNvSpPr txBox="1"/>
          <p:nvPr/>
        </p:nvSpPr>
        <p:spPr>
          <a:xfrm>
            <a:off x="6992936" y="5477585"/>
            <a:ext cx="16433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latin typeface="Arial"/>
              </a:rPr>
              <a:t>N = 10</a:t>
            </a:r>
            <a:r>
              <a:rPr lang="en-US" sz="1600" baseline="30000" dirty="0" smtClean="0">
                <a:latin typeface="Arial"/>
              </a:rPr>
              <a:t>7</a:t>
            </a:r>
            <a:r>
              <a:rPr lang="en-US" sz="1600" dirty="0" smtClean="0">
                <a:latin typeface="Arial"/>
              </a:rPr>
              <a:t> </a:t>
            </a:r>
            <a:r>
              <a:rPr lang="en-US" sz="1600" baseline="30000" dirty="0" smtClean="0">
                <a:latin typeface="Arial"/>
              </a:rPr>
              <a:t>88</a:t>
            </a:r>
            <a:r>
              <a:rPr lang="en-US" sz="1600" dirty="0" smtClean="0">
                <a:latin typeface="Arial"/>
              </a:rPr>
              <a:t>Sr</a:t>
            </a:r>
          </a:p>
          <a:p>
            <a:pPr algn="l"/>
            <a:r>
              <a:rPr lang="en-US" sz="1600" dirty="0" smtClean="0">
                <a:latin typeface="Arial"/>
              </a:rPr>
              <a:t>T = 3 µK  </a:t>
            </a:r>
          </a:p>
          <a:p>
            <a:pPr algn="l"/>
            <a:r>
              <a:rPr lang="en-US" sz="1600" dirty="0" smtClean="0">
                <a:latin typeface="Arial"/>
              </a:rPr>
              <a:t>flux = 10</a:t>
            </a:r>
            <a:r>
              <a:rPr lang="en-US" sz="1600" baseline="30000" dirty="0" smtClean="0">
                <a:latin typeface="Arial"/>
              </a:rPr>
              <a:t>7</a:t>
            </a:r>
            <a:r>
              <a:rPr lang="en-US" sz="1600" dirty="0" smtClean="0">
                <a:latin typeface="Arial"/>
              </a:rPr>
              <a:t> </a:t>
            </a:r>
            <a:r>
              <a:rPr lang="en-US" sz="1600" baseline="30000" dirty="0" smtClean="0">
                <a:latin typeface="Arial"/>
              </a:rPr>
              <a:t>88</a:t>
            </a:r>
            <a:r>
              <a:rPr lang="en-US" sz="1600" dirty="0" smtClean="0">
                <a:latin typeface="Arial"/>
              </a:rPr>
              <a:t>Sr/s</a:t>
            </a:r>
          </a:p>
          <a:p>
            <a:pPr algn="l"/>
            <a:r>
              <a:rPr lang="en-US" sz="1600" dirty="0" smtClean="0">
                <a:latin typeface="Arial"/>
              </a:rPr>
              <a:t>       = 10</a:t>
            </a:r>
            <a:r>
              <a:rPr lang="en-US" sz="1600" baseline="30000" dirty="0" smtClean="0">
                <a:latin typeface="Arial"/>
              </a:rPr>
              <a:t>5</a:t>
            </a:r>
            <a:r>
              <a:rPr lang="en-US" sz="1600" dirty="0" smtClean="0">
                <a:latin typeface="Arial"/>
              </a:rPr>
              <a:t> </a:t>
            </a:r>
            <a:r>
              <a:rPr lang="en-US" sz="1600" baseline="30000" dirty="0" smtClean="0">
                <a:latin typeface="Arial"/>
              </a:rPr>
              <a:t>84</a:t>
            </a:r>
            <a:r>
              <a:rPr lang="en-US" sz="1600" dirty="0" smtClean="0">
                <a:latin typeface="Arial"/>
              </a:rPr>
              <a:t>Sr/s</a:t>
            </a:r>
            <a:endParaRPr lang="en-US" sz="1200" dirty="0" smtClean="0">
              <a:latin typeface="Arial"/>
            </a:endParaRPr>
          </a:p>
        </p:txBody>
      </p:sp>
      <p:sp>
        <p:nvSpPr>
          <p:cNvPr id="52" name="TextBox 63"/>
          <p:cNvSpPr txBox="1"/>
          <p:nvPr/>
        </p:nvSpPr>
        <p:spPr>
          <a:xfrm>
            <a:off x="6823685" y="6546421"/>
            <a:ext cx="2320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latin typeface="Arial"/>
              </a:rPr>
              <a:t>(oven T</a:t>
            </a:r>
            <a:r>
              <a:rPr lang="en-US" sz="1200" dirty="0">
                <a:latin typeface="Arial"/>
              </a:rPr>
              <a:t>= 410°C</a:t>
            </a:r>
            <a:r>
              <a:rPr lang="en-US" sz="1200" dirty="0" smtClean="0">
                <a:latin typeface="Arial"/>
              </a:rPr>
              <a:t>, </a:t>
            </a:r>
            <a:r>
              <a:rPr lang="en-US" sz="1200" dirty="0">
                <a:latin typeface="Arial"/>
              </a:rPr>
              <a:t>design 540°C</a:t>
            </a:r>
            <a:r>
              <a:rPr lang="en-US" sz="1200" dirty="0" smtClean="0">
                <a:latin typeface="Arial"/>
              </a:rPr>
              <a:t>)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5972741" y="2230821"/>
            <a:ext cx="254638" cy="875387"/>
          </a:xfrm>
          <a:custGeom>
            <a:avLst/>
            <a:gdLst>
              <a:gd name="connsiteX0" fmla="*/ 33921 w 254638"/>
              <a:gd name="connsiteY0" fmla="*/ 0 h 875387"/>
              <a:gd name="connsiteX1" fmla="*/ 18156 w 254638"/>
              <a:gd name="connsiteY1" fmla="*/ 796158 h 875387"/>
              <a:gd name="connsiteX2" fmla="*/ 254638 w 254638"/>
              <a:gd name="connsiteY2" fmla="*/ 804041 h 87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8" h="875387">
                <a:moveTo>
                  <a:pt x="33921" y="0"/>
                </a:moveTo>
                <a:cubicBezTo>
                  <a:pt x="7645" y="331075"/>
                  <a:pt x="-18630" y="662151"/>
                  <a:pt x="18156" y="796158"/>
                </a:cubicBezTo>
                <a:cubicBezTo>
                  <a:pt x="54942" y="930165"/>
                  <a:pt x="154790" y="867103"/>
                  <a:pt x="254638" y="80404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lipse 146"/>
          <p:cNvSpPr/>
          <p:nvPr/>
        </p:nvSpPr>
        <p:spPr>
          <a:xfrm>
            <a:off x="6245259" y="2987280"/>
            <a:ext cx="124010" cy="5940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48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0" grpId="0"/>
      <p:bldP spid="5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ihandform 12"/>
          <p:cNvSpPr/>
          <p:nvPr/>
        </p:nvSpPr>
        <p:spPr>
          <a:xfrm>
            <a:off x="-15898" y="5330698"/>
            <a:ext cx="6024311" cy="64471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Time-sequential BEC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Ellipse 146"/>
          <p:cNvSpPr/>
          <p:nvPr/>
        </p:nvSpPr>
        <p:spPr>
          <a:xfrm>
            <a:off x="2848877" y="5579501"/>
            <a:ext cx="362436" cy="13134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1" y="1942540"/>
            <a:ext cx="3134882" cy="2345681"/>
          </a:xfrm>
          <a:prstGeom prst="rect">
            <a:avLst/>
          </a:prstGeom>
          <a:ln w="38100">
            <a:noFill/>
          </a:ln>
        </p:spPr>
      </p:pic>
      <p:sp>
        <p:nvSpPr>
          <p:cNvPr id="42" name="Textfeld 167"/>
          <p:cNvSpPr txBox="1"/>
          <p:nvPr/>
        </p:nvSpPr>
        <p:spPr>
          <a:xfrm>
            <a:off x="4502841" y="4483269"/>
            <a:ext cx="301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prstClr val="black"/>
                </a:solidFill>
                <a:latin typeface="Calibri"/>
              </a:rPr>
              <a:t>Time-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sequentially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created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BEC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Textfeld 167"/>
          <p:cNvSpPr txBox="1"/>
          <p:nvPr/>
        </p:nvSpPr>
        <p:spPr>
          <a:xfrm>
            <a:off x="6213642" y="4942789"/>
            <a:ext cx="301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 smtClean="0">
                <a:latin typeface="Calibri"/>
              </a:rPr>
              <a:t>BEC </a:t>
            </a:r>
            <a:r>
              <a:rPr lang="de-AT" dirty="0" err="1" smtClean="0">
                <a:latin typeface="Calibri"/>
              </a:rPr>
              <a:t>lifetime</a:t>
            </a:r>
            <a:r>
              <a:rPr lang="de-AT" dirty="0" smtClean="0">
                <a:latin typeface="Calibri"/>
              </a:rPr>
              <a:t> </a:t>
            </a:r>
          </a:p>
          <a:p>
            <a:pPr algn="l"/>
            <a:r>
              <a:rPr lang="de-AT" dirty="0" smtClean="0">
                <a:latin typeface="Calibri"/>
              </a:rPr>
              <a:t>   </a:t>
            </a:r>
            <a:r>
              <a:rPr lang="de-AT" dirty="0" err="1" smtClean="0">
                <a:latin typeface="Calibri"/>
              </a:rPr>
              <a:t>without</a:t>
            </a:r>
            <a:r>
              <a:rPr lang="de-AT" dirty="0" smtClean="0">
                <a:latin typeface="Calibri"/>
              </a:rPr>
              <a:t> </a:t>
            </a:r>
            <a:r>
              <a:rPr lang="de-AT" dirty="0" err="1" smtClean="0">
                <a:latin typeface="Calibri"/>
              </a:rPr>
              <a:t>blue</a:t>
            </a:r>
            <a:r>
              <a:rPr lang="de-AT" dirty="0" smtClean="0">
                <a:latin typeface="Calibri"/>
              </a:rPr>
              <a:t> light:   7s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445876" y="5330698"/>
            <a:ext cx="677917" cy="644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220" y="5000118"/>
            <a:ext cx="1213945" cy="1158765"/>
          </a:xfrm>
          <a:prstGeom prst="rect">
            <a:avLst/>
          </a:prstGeom>
        </p:spPr>
      </p:pic>
      <p:sp>
        <p:nvSpPr>
          <p:cNvPr id="58" name="Textfeld 186"/>
          <p:cNvSpPr txBox="1"/>
          <p:nvPr/>
        </p:nvSpPr>
        <p:spPr>
          <a:xfrm>
            <a:off x="421061" y="5073062"/>
            <a:ext cx="12520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dipole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trap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Freihandform 12"/>
          <p:cNvSpPr/>
          <p:nvPr/>
        </p:nvSpPr>
        <p:spPr>
          <a:xfrm rot="194959">
            <a:off x="5507772" y="2932289"/>
            <a:ext cx="1672199" cy="173758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lipse 146"/>
          <p:cNvSpPr/>
          <p:nvPr/>
        </p:nvSpPr>
        <p:spPr>
          <a:xfrm rot="242890">
            <a:off x="6294921" y="2996309"/>
            <a:ext cx="141438" cy="45719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8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ihandform 12"/>
          <p:cNvSpPr/>
          <p:nvPr/>
        </p:nvSpPr>
        <p:spPr>
          <a:xfrm>
            <a:off x="-15898" y="5330698"/>
            <a:ext cx="6024311" cy="64471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Stray-light protected BEC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39" name="Ellipse 146"/>
          <p:cNvSpPr/>
          <p:nvPr/>
        </p:nvSpPr>
        <p:spPr>
          <a:xfrm>
            <a:off x="2848877" y="5579501"/>
            <a:ext cx="362436" cy="13134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1" y="1942540"/>
            <a:ext cx="3134882" cy="2345681"/>
          </a:xfrm>
          <a:prstGeom prst="rect">
            <a:avLst/>
          </a:prstGeom>
          <a:ln w="38100">
            <a:noFill/>
          </a:ln>
        </p:spPr>
      </p:pic>
      <p:sp>
        <p:nvSpPr>
          <p:cNvPr id="42" name="Textfeld 167"/>
          <p:cNvSpPr txBox="1"/>
          <p:nvPr/>
        </p:nvSpPr>
        <p:spPr>
          <a:xfrm>
            <a:off x="4502841" y="4483269"/>
            <a:ext cx="301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prstClr val="black"/>
                </a:solidFill>
                <a:latin typeface="Calibri"/>
              </a:rPr>
              <a:t>Time-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sequentially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prstClr val="black"/>
                </a:solidFill>
                <a:latin typeface="Calibri"/>
              </a:rPr>
              <a:t>created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> BEC</a:t>
            </a:r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Textfeld 167"/>
          <p:cNvSpPr txBox="1"/>
          <p:nvPr/>
        </p:nvSpPr>
        <p:spPr>
          <a:xfrm>
            <a:off x="6213642" y="4942789"/>
            <a:ext cx="301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 smtClean="0">
                <a:latin typeface="Calibri"/>
              </a:rPr>
              <a:t>BEC </a:t>
            </a:r>
            <a:r>
              <a:rPr lang="de-AT" dirty="0" err="1" smtClean="0">
                <a:latin typeface="Calibri"/>
              </a:rPr>
              <a:t>lifetime</a:t>
            </a:r>
            <a:r>
              <a:rPr lang="de-AT" dirty="0" smtClean="0">
                <a:latin typeface="Calibri"/>
              </a:rPr>
              <a:t> </a:t>
            </a:r>
          </a:p>
          <a:p>
            <a:pPr algn="l"/>
            <a:r>
              <a:rPr lang="de-AT" dirty="0" smtClean="0">
                <a:latin typeface="Calibri"/>
              </a:rPr>
              <a:t>   </a:t>
            </a:r>
            <a:r>
              <a:rPr lang="de-AT" dirty="0" err="1" smtClean="0">
                <a:latin typeface="Calibri"/>
              </a:rPr>
              <a:t>without</a:t>
            </a:r>
            <a:r>
              <a:rPr lang="de-AT" dirty="0" smtClean="0">
                <a:latin typeface="Calibri"/>
              </a:rPr>
              <a:t> </a:t>
            </a:r>
            <a:r>
              <a:rPr lang="de-AT" dirty="0" err="1" smtClean="0">
                <a:latin typeface="Calibri"/>
              </a:rPr>
              <a:t>blue</a:t>
            </a:r>
            <a:r>
              <a:rPr lang="de-AT" dirty="0" smtClean="0">
                <a:latin typeface="Calibri"/>
              </a:rPr>
              <a:t> light:   7s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122112" y="2727435"/>
            <a:ext cx="0" cy="2925623"/>
          </a:xfrm>
          <a:prstGeom prst="straightConnector1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feld 167"/>
          <p:cNvSpPr txBox="1"/>
          <p:nvPr/>
        </p:nvSpPr>
        <p:spPr>
          <a:xfrm>
            <a:off x="6221534" y="5866119"/>
            <a:ext cx="315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 err="1" smtClean="0">
                <a:solidFill>
                  <a:srgbClr val="0000F8"/>
                </a:solidFill>
                <a:latin typeface="Calibri"/>
              </a:rPr>
              <a:t>Straylight</a:t>
            </a:r>
            <a:r>
              <a:rPr lang="de-AT" dirty="0" smtClean="0">
                <a:solidFill>
                  <a:srgbClr val="0000F8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srgbClr val="0000F8"/>
                </a:solidFill>
                <a:latin typeface="Calibri"/>
              </a:rPr>
              <a:t>protection</a:t>
            </a:r>
            <a:r>
              <a:rPr lang="de-AT" dirty="0" smtClean="0">
                <a:solidFill>
                  <a:srgbClr val="0000F8"/>
                </a:solidFill>
                <a:latin typeface="Calibri"/>
              </a:rPr>
              <a:t> </a:t>
            </a:r>
            <a:r>
              <a:rPr lang="de-AT" dirty="0" err="1" smtClean="0">
                <a:solidFill>
                  <a:srgbClr val="0000F8"/>
                </a:solidFill>
                <a:latin typeface="Calibri"/>
              </a:rPr>
              <a:t>works</a:t>
            </a:r>
            <a:r>
              <a:rPr lang="de-AT" dirty="0" smtClean="0">
                <a:solidFill>
                  <a:srgbClr val="0000F8"/>
                </a:solidFill>
                <a:latin typeface="Calibri"/>
              </a:rPr>
              <a:t>!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445876" y="5330698"/>
            <a:ext cx="677917" cy="644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220" y="5000118"/>
            <a:ext cx="1213945" cy="1158765"/>
          </a:xfrm>
          <a:prstGeom prst="rect">
            <a:avLst/>
          </a:prstGeom>
        </p:spPr>
      </p:pic>
      <p:sp>
        <p:nvSpPr>
          <p:cNvPr id="58" name="Textfeld 186"/>
          <p:cNvSpPr txBox="1"/>
          <p:nvPr/>
        </p:nvSpPr>
        <p:spPr>
          <a:xfrm>
            <a:off x="421061" y="5073062"/>
            <a:ext cx="12520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dipole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trap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5935717" y="2251021"/>
            <a:ext cx="12160" cy="1255392"/>
          </a:xfrm>
          <a:prstGeom prst="straightConnector1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feld 167"/>
          <p:cNvSpPr txBox="1"/>
          <p:nvPr/>
        </p:nvSpPr>
        <p:spPr>
          <a:xfrm>
            <a:off x="6369357" y="5487021"/>
            <a:ext cx="301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 err="1">
                <a:latin typeface="Calibri"/>
              </a:rPr>
              <a:t>w</a:t>
            </a:r>
            <a:r>
              <a:rPr lang="de-AT" dirty="0" err="1" smtClean="0">
                <a:latin typeface="Calibri"/>
              </a:rPr>
              <a:t>ith</a:t>
            </a:r>
            <a:r>
              <a:rPr lang="de-AT" dirty="0" smtClean="0">
                <a:latin typeface="Calibri"/>
              </a:rPr>
              <a:t>       </a:t>
            </a:r>
            <a:r>
              <a:rPr lang="de-AT" dirty="0" err="1" smtClean="0">
                <a:latin typeface="Calibri"/>
              </a:rPr>
              <a:t>blue</a:t>
            </a:r>
            <a:r>
              <a:rPr lang="de-AT" dirty="0" smtClean="0">
                <a:latin typeface="Calibri"/>
              </a:rPr>
              <a:t> light:   6s</a:t>
            </a:r>
          </a:p>
        </p:txBody>
      </p:sp>
      <p:sp>
        <p:nvSpPr>
          <p:cNvPr id="46" name="Freihandform 12"/>
          <p:cNvSpPr/>
          <p:nvPr/>
        </p:nvSpPr>
        <p:spPr>
          <a:xfrm rot="194959">
            <a:off x="5457383" y="2935460"/>
            <a:ext cx="1672199" cy="173758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Ellipse 146"/>
          <p:cNvSpPr/>
          <p:nvPr/>
        </p:nvSpPr>
        <p:spPr>
          <a:xfrm rot="242890">
            <a:off x="6294921" y="2996309"/>
            <a:ext cx="141438" cy="45719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7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The Dick effect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4" name="Textfeld 28"/>
          <p:cNvSpPr txBox="1">
            <a:spLocks noChangeArrowheads="1"/>
          </p:cNvSpPr>
          <p:nvPr/>
        </p:nvSpPr>
        <p:spPr bwMode="auto">
          <a:xfrm>
            <a:off x="250761" y="1856766"/>
            <a:ext cx="79476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To measure quantity of interest with high precision, we need to average many measurements.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32131" y="3731178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Freeform 4"/>
          <p:cNvSpPr/>
          <p:nvPr/>
        </p:nvSpPr>
        <p:spPr bwMode="auto">
          <a:xfrm>
            <a:off x="654270" y="2959160"/>
            <a:ext cx="2364499" cy="666037"/>
          </a:xfrm>
          <a:custGeom>
            <a:avLst/>
            <a:gdLst>
              <a:gd name="connsiteX0" fmla="*/ 0 w 7851227"/>
              <a:gd name="connsiteY0" fmla="*/ 576516 h 1901034"/>
              <a:gd name="connsiteX1" fmla="*/ 173420 w 7851227"/>
              <a:gd name="connsiteY1" fmla="*/ 1002185 h 1901034"/>
              <a:gd name="connsiteX2" fmla="*/ 512379 w 7851227"/>
              <a:gd name="connsiteY2" fmla="*/ 1167723 h 1901034"/>
              <a:gd name="connsiteX3" fmla="*/ 670034 w 7851227"/>
              <a:gd name="connsiteY3" fmla="*/ 773585 h 1901034"/>
              <a:gd name="connsiteX4" fmla="*/ 882869 w 7851227"/>
              <a:gd name="connsiteY4" fmla="*/ 1246551 h 1901034"/>
              <a:gd name="connsiteX5" fmla="*/ 1166648 w 7851227"/>
              <a:gd name="connsiteY5" fmla="*/ 1498799 h 1901034"/>
              <a:gd name="connsiteX6" fmla="*/ 1387365 w 7851227"/>
              <a:gd name="connsiteY6" fmla="*/ 1073130 h 1901034"/>
              <a:gd name="connsiteX7" fmla="*/ 1568669 w 7851227"/>
              <a:gd name="connsiteY7" fmla="*/ 1301730 h 1901034"/>
              <a:gd name="connsiteX8" fmla="*/ 1836683 w 7851227"/>
              <a:gd name="connsiteY8" fmla="*/ 521337 h 1901034"/>
              <a:gd name="connsiteX9" fmla="*/ 2057400 w 7851227"/>
              <a:gd name="connsiteY9" fmla="*/ 608047 h 1901034"/>
              <a:gd name="connsiteX10" fmla="*/ 2364827 w 7851227"/>
              <a:gd name="connsiteY10" fmla="*/ 16841 h 1901034"/>
              <a:gd name="connsiteX11" fmla="*/ 2538248 w 7851227"/>
              <a:gd name="connsiteY11" fmla="*/ 623813 h 1901034"/>
              <a:gd name="connsiteX12" fmla="*/ 2837793 w 7851227"/>
              <a:gd name="connsiteY12" fmla="*/ 142965 h 1901034"/>
              <a:gd name="connsiteX13" fmla="*/ 2892972 w 7851227"/>
              <a:gd name="connsiteY13" fmla="*/ 781468 h 1901034"/>
              <a:gd name="connsiteX14" fmla="*/ 3452648 w 7851227"/>
              <a:gd name="connsiteY14" fmla="*/ 1075 h 1901034"/>
              <a:gd name="connsiteX15" fmla="*/ 3405351 w 7851227"/>
              <a:gd name="connsiteY15" fmla="*/ 986420 h 1901034"/>
              <a:gd name="connsiteX16" fmla="*/ 3657600 w 7851227"/>
              <a:gd name="connsiteY16" fmla="*/ 1049482 h 1901034"/>
              <a:gd name="connsiteX17" fmla="*/ 3728545 w 7851227"/>
              <a:gd name="connsiteY17" fmla="*/ 1900820 h 1901034"/>
              <a:gd name="connsiteX18" fmla="*/ 4201510 w 7851227"/>
              <a:gd name="connsiteY18" fmla="*/ 1136192 h 1901034"/>
              <a:gd name="connsiteX19" fmla="*/ 4264572 w 7851227"/>
              <a:gd name="connsiteY19" fmla="*/ 1553979 h 1901034"/>
              <a:gd name="connsiteX20" fmla="*/ 4611414 w 7851227"/>
              <a:gd name="connsiteY20" fmla="*/ 765703 h 1901034"/>
              <a:gd name="connsiteX21" fmla="*/ 4619296 w 7851227"/>
              <a:gd name="connsiteY21" fmla="*/ 1333261 h 1901034"/>
              <a:gd name="connsiteX22" fmla="*/ 4855779 w 7851227"/>
              <a:gd name="connsiteY22" fmla="*/ 568634 h 1901034"/>
              <a:gd name="connsiteX23" fmla="*/ 4910958 w 7851227"/>
              <a:gd name="connsiteY23" fmla="*/ 1151958 h 1901034"/>
              <a:gd name="connsiteX24" fmla="*/ 5439103 w 7851227"/>
              <a:gd name="connsiteY24" fmla="*/ 442510 h 1901034"/>
              <a:gd name="connsiteX25" fmla="*/ 5399689 w 7851227"/>
              <a:gd name="connsiteY25" fmla="*/ 1215020 h 1901034"/>
              <a:gd name="connsiteX26" fmla="*/ 5793827 w 7851227"/>
              <a:gd name="connsiteY26" fmla="*/ 789351 h 1901034"/>
              <a:gd name="connsiteX27" fmla="*/ 6006662 w 7851227"/>
              <a:gd name="connsiteY27" fmla="*/ 1522447 h 1901034"/>
              <a:gd name="connsiteX28" fmla="*/ 6511158 w 7851227"/>
              <a:gd name="connsiteY28" fmla="*/ 1262316 h 1901034"/>
              <a:gd name="connsiteX29" fmla="*/ 6668814 w 7851227"/>
              <a:gd name="connsiteY29" fmla="*/ 1837758 h 1901034"/>
              <a:gd name="connsiteX30" fmla="*/ 7244255 w 7851227"/>
              <a:gd name="connsiteY30" fmla="*/ 1136192 h 1901034"/>
              <a:gd name="connsiteX31" fmla="*/ 7283669 w 7851227"/>
              <a:gd name="connsiteY31" fmla="*/ 1404206 h 1901034"/>
              <a:gd name="connsiteX32" fmla="*/ 7654158 w 7851227"/>
              <a:gd name="connsiteY32" fmla="*/ 245441 h 1901034"/>
              <a:gd name="connsiteX33" fmla="*/ 7740869 w 7851227"/>
              <a:gd name="connsiteY33" fmla="*/ 797234 h 1901034"/>
              <a:gd name="connsiteX34" fmla="*/ 7851227 w 7851227"/>
              <a:gd name="connsiteY34" fmla="*/ 529220 h 190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51227" h="1901034">
                <a:moveTo>
                  <a:pt x="0" y="576516"/>
                </a:moveTo>
                <a:cubicBezTo>
                  <a:pt x="44011" y="740083"/>
                  <a:pt x="88023" y="903650"/>
                  <a:pt x="173420" y="1002185"/>
                </a:cubicBezTo>
                <a:cubicBezTo>
                  <a:pt x="258817" y="1100720"/>
                  <a:pt x="429610" y="1205823"/>
                  <a:pt x="512379" y="1167723"/>
                </a:cubicBezTo>
                <a:cubicBezTo>
                  <a:pt x="595148" y="1129623"/>
                  <a:pt x="608286" y="760447"/>
                  <a:pt x="670034" y="773585"/>
                </a:cubicBezTo>
                <a:cubicBezTo>
                  <a:pt x="731782" y="786723"/>
                  <a:pt x="800100" y="1125682"/>
                  <a:pt x="882869" y="1246551"/>
                </a:cubicBezTo>
                <a:cubicBezTo>
                  <a:pt x="965638" y="1367420"/>
                  <a:pt x="1082565" y="1527703"/>
                  <a:pt x="1166648" y="1498799"/>
                </a:cubicBezTo>
                <a:cubicBezTo>
                  <a:pt x="1250731" y="1469896"/>
                  <a:pt x="1320362" y="1105975"/>
                  <a:pt x="1387365" y="1073130"/>
                </a:cubicBezTo>
                <a:cubicBezTo>
                  <a:pt x="1454368" y="1040285"/>
                  <a:pt x="1493783" y="1393695"/>
                  <a:pt x="1568669" y="1301730"/>
                </a:cubicBezTo>
                <a:cubicBezTo>
                  <a:pt x="1643555" y="1209765"/>
                  <a:pt x="1755228" y="636951"/>
                  <a:pt x="1836683" y="521337"/>
                </a:cubicBezTo>
                <a:cubicBezTo>
                  <a:pt x="1918138" y="405723"/>
                  <a:pt x="1969376" y="692130"/>
                  <a:pt x="2057400" y="608047"/>
                </a:cubicBezTo>
                <a:cubicBezTo>
                  <a:pt x="2145424" y="523964"/>
                  <a:pt x="2284686" y="14213"/>
                  <a:pt x="2364827" y="16841"/>
                </a:cubicBezTo>
                <a:cubicBezTo>
                  <a:pt x="2444968" y="19469"/>
                  <a:pt x="2459420" y="602792"/>
                  <a:pt x="2538248" y="623813"/>
                </a:cubicBezTo>
                <a:cubicBezTo>
                  <a:pt x="2617076" y="644834"/>
                  <a:pt x="2778672" y="116689"/>
                  <a:pt x="2837793" y="142965"/>
                </a:cubicBezTo>
                <a:cubicBezTo>
                  <a:pt x="2896914" y="169241"/>
                  <a:pt x="2790496" y="805116"/>
                  <a:pt x="2892972" y="781468"/>
                </a:cubicBezTo>
                <a:cubicBezTo>
                  <a:pt x="2995448" y="757820"/>
                  <a:pt x="3367252" y="-33084"/>
                  <a:pt x="3452648" y="1075"/>
                </a:cubicBezTo>
                <a:cubicBezTo>
                  <a:pt x="3538045" y="35234"/>
                  <a:pt x="3371192" y="811686"/>
                  <a:pt x="3405351" y="986420"/>
                </a:cubicBezTo>
                <a:cubicBezTo>
                  <a:pt x="3439510" y="1161154"/>
                  <a:pt x="3603734" y="897082"/>
                  <a:pt x="3657600" y="1049482"/>
                </a:cubicBezTo>
                <a:cubicBezTo>
                  <a:pt x="3711466" y="1201882"/>
                  <a:pt x="3637893" y="1886368"/>
                  <a:pt x="3728545" y="1900820"/>
                </a:cubicBezTo>
                <a:cubicBezTo>
                  <a:pt x="3819197" y="1915272"/>
                  <a:pt x="4112172" y="1193999"/>
                  <a:pt x="4201510" y="1136192"/>
                </a:cubicBezTo>
                <a:cubicBezTo>
                  <a:pt x="4290848" y="1078385"/>
                  <a:pt x="4196255" y="1615727"/>
                  <a:pt x="4264572" y="1553979"/>
                </a:cubicBezTo>
                <a:cubicBezTo>
                  <a:pt x="4332889" y="1492231"/>
                  <a:pt x="4552293" y="802489"/>
                  <a:pt x="4611414" y="765703"/>
                </a:cubicBezTo>
                <a:cubicBezTo>
                  <a:pt x="4670535" y="728917"/>
                  <a:pt x="4578569" y="1366106"/>
                  <a:pt x="4619296" y="1333261"/>
                </a:cubicBezTo>
                <a:cubicBezTo>
                  <a:pt x="4660023" y="1300416"/>
                  <a:pt x="4807169" y="598851"/>
                  <a:pt x="4855779" y="568634"/>
                </a:cubicBezTo>
                <a:cubicBezTo>
                  <a:pt x="4904389" y="538417"/>
                  <a:pt x="4813737" y="1172979"/>
                  <a:pt x="4910958" y="1151958"/>
                </a:cubicBezTo>
                <a:cubicBezTo>
                  <a:pt x="5008179" y="1130937"/>
                  <a:pt x="5357648" y="432000"/>
                  <a:pt x="5439103" y="442510"/>
                </a:cubicBezTo>
                <a:cubicBezTo>
                  <a:pt x="5520558" y="453020"/>
                  <a:pt x="5340568" y="1157213"/>
                  <a:pt x="5399689" y="1215020"/>
                </a:cubicBezTo>
                <a:cubicBezTo>
                  <a:pt x="5458810" y="1272827"/>
                  <a:pt x="5692665" y="738113"/>
                  <a:pt x="5793827" y="789351"/>
                </a:cubicBezTo>
                <a:cubicBezTo>
                  <a:pt x="5894989" y="840589"/>
                  <a:pt x="5887107" y="1443620"/>
                  <a:pt x="6006662" y="1522447"/>
                </a:cubicBezTo>
                <a:cubicBezTo>
                  <a:pt x="6126217" y="1601275"/>
                  <a:pt x="6400799" y="1209764"/>
                  <a:pt x="6511158" y="1262316"/>
                </a:cubicBezTo>
                <a:cubicBezTo>
                  <a:pt x="6621517" y="1314868"/>
                  <a:pt x="6546631" y="1858779"/>
                  <a:pt x="6668814" y="1837758"/>
                </a:cubicBezTo>
                <a:cubicBezTo>
                  <a:pt x="6790997" y="1816737"/>
                  <a:pt x="7141779" y="1208451"/>
                  <a:pt x="7244255" y="1136192"/>
                </a:cubicBezTo>
                <a:cubicBezTo>
                  <a:pt x="7346731" y="1063933"/>
                  <a:pt x="7215352" y="1552665"/>
                  <a:pt x="7283669" y="1404206"/>
                </a:cubicBezTo>
                <a:cubicBezTo>
                  <a:pt x="7351986" y="1255748"/>
                  <a:pt x="7577958" y="346603"/>
                  <a:pt x="7654158" y="245441"/>
                </a:cubicBezTo>
                <a:cubicBezTo>
                  <a:pt x="7730358" y="144279"/>
                  <a:pt x="7708024" y="749938"/>
                  <a:pt x="7740869" y="797234"/>
                </a:cubicBezTo>
                <a:cubicBezTo>
                  <a:pt x="7773714" y="844531"/>
                  <a:pt x="7812470" y="686875"/>
                  <a:pt x="7851227" y="52922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608623" y="3731178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485115" y="3731178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361607" y="3731178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238099" y="3731178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114590" y="3731178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91083" y="3731178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Freeform 18"/>
          <p:cNvSpPr/>
          <p:nvPr/>
        </p:nvSpPr>
        <p:spPr bwMode="auto">
          <a:xfrm>
            <a:off x="3009605" y="2852554"/>
            <a:ext cx="3367546" cy="741299"/>
          </a:xfrm>
          <a:custGeom>
            <a:avLst/>
            <a:gdLst>
              <a:gd name="connsiteX0" fmla="*/ 0 w 4091152"/>
              <a:gd name="connsiteY0" fmla="*/ 394755 h 900586"/>
              <a:gd name="connsiteX1" fmla="*/ 110358 w 4091152"/>
              <a:gd name="connsiteY1" fmla="*/ 244983 h 900586"/>
              <a:gd name="connsiteX2" fmla="*/ 173421 w 4091152"/>
              <a:gd name="connsiteY2" fmla="*/ 442052 h 900586"/>
              <a:gd name="connsiteX3" fmla="*/ 386255 w 4091152"/>
              <a:gd name="connsiteY3" fmla="*/ 386873 h 900586"/>
              <a:gd name="connsiteX4" fmla="*/ 425669 w 4091152"/>
              <a:gd name="connsiteY4" fmla="*/ 528762 h 900586"/>
              <a:gd name="connsiteX5" fmla="*/ 551793 w 4091152"/>
              <a:gd name="connsiteY5" fmla="*/ 631238 h 900586"/>
              <a:gd name="connsiteX6" fmla="*/ 583324 w 4091152"/>
              <a:gd name="connsiteY6" fmla="*/ 851955 h 900586"/>
              <a:gd name="connsiteX7" fmla="*/ 717331 w 4091152"/>
              <a:gd name="connsiteY7" fmla="*/ 670652 h 900586"/>
              <a:gd name="connsiteX8" fmla="*/ 748862 w 4091152"/>
              <a:gd name="connsiteY8" fmla="*/ 844073 h 900586"/>
              <a:gd name="connsiteX9" fmla="*/ 859221 w 4091152"/>
              <a:gd name="connsiteY9" fmla="*/ 607590 h 900586"/>
              <a:gd name="connsiteX10" fmla="*/ 914400 w 4091152"/>
              <a:gd name="connsiteY10" fmla="*/ 875604 h 900586"/>
              <a:gd name="connsiteX11" fmla="*/ 1048407 w 4091152"/>
              <a:gd name="connsiteY11" fmla="*/ 536645 h 900586"/>
              <a:gd name="connsiteX12" fmla="*/ 1064172 w 4091152"/>
              <a:gd name="connsiteY12" fmla="*/ 686417 h 900586"/>
              <a:gd name="connsiteX13" fmla="*/ 1206062 w 4091152"/>
              <a:gd name="connsiteY13" fmla="*/ 591824 h 900586"/>
              <a:gd name="connsiteX14" fmla="*/ 1261241 w 4091152"/>
              <a:gd name="connsiteY14" fmla="*/ 820424 h 900586"/>
              <a:gd name="connsiteX15" fmla="*/ 1395248 w 4091152"/>
              <a:gd name="connsiteY15" fmla="*/ 615473 h 900586"/>
              <a:gd name="connsiteX16" fmla="*/ 1489841 w 4091152"/>
              <a:gd name="connsiteY16" fmla="*/ 828307 h 900586"/>
              <a:gd name="connsiteX17" fmla="*/ 1647496 w 4091152"/>
              <a:gd name="connsiteY17" fmla="*/ 710066 h 900586"/>
              <a:gd name="connsiteX18" fmla="*/ 1718441 w 4091152"/>
              <a:gd name="connsiteY18" fmla="*/ 844073 h 900586"/>
              <a:gd name="connsiteX19" fmla="*/ 1891862 w 4091152"/>
              <a:gd name="connsiteY19" fmla="*/ 639121 h 900586"/>
              <a:gd name="connsiteX20" fmla="*/ 1947041 w 4091152"/>
              <a:gd name="connsiteY20" fmla="*/ 804659 h 900586"/>
              <a:gd name="connsiteX21" fmla="*/ 2057400 w 4091152"/>
              <a:gd name="connsiteY21" fmla="*/ 552410 h 900586"/>
              <a:gd name="connsiteX22" fmla="*/ 2120462 w 4091152"/>
              <a:gd name="connsiteY22" fmla="*/ 347459 h 900586"/>
              <a:gd name="connsiteX23" fmla="*/ 2191407 w 4091152"/>
              <a:gd name="connsiteY23" fmla="*/ 568176 h 900586"/>
              <a:gd name="connsiteX24" fmla="*/ 2317531 w 4091152"/>
              <a:gd name="connsiteY24" fmla="*/ 300162 h 900586"/>
              <a:gd name="connsiteX25" fmla="*/ 2356945 w 4091152"/>
              <a:gd name="connsiteY25" fmla="*/ 520879 h 900586"/>
              <a:gd name="connsiteX26" fmla="*/ 2435772 w 4091152"/>
              <a:gd name="connsiteY26" fmla="*/ 315928 h 900586"/>
              <a:gd name="connsiteX27" fmla="*/ 2530365 w 4091152"/>
              <a:gd name="connsiteY27" fmla="*/ 725831 h 900586"/>
              <a:gd name="connsiteX28" fmla="*/ 2609193 w 4091152"/>
              <a:gd name="connsiteY28" fmla="*/ 583941 h 900586"/>
              <a:gd name="connsiteX29" fmla="*/ 2695903 w 4091152"/>
              <a:gd name="connsiteY29" fmla="*/ 899252 h 900586"/>
              <a:gd name="connsiteX30" fmla="*/ 3019096 w 4091152"/>
              <a:gd name="connsiteY30" fmla="*/ 702183 h 900586"/>
              <a:gd name="connsiteX31" fmla="*/ 3058510 w 4091152"/>
              <a:gd name="connsiteY31" fmla="*/ 828307 h 900586"/>
              <a:gd name="connsiteX32" fmla="*/ 3192517 w 4091152"/>
              <a:gd name="connsiteY32" fmla="*/ 315928 h 900586"/>
              <a:gd name="connsiteX33" fmla="*/ 3239814 w 4091152"/>
              <a:gd name="connsiteY33" fmla="*/ 497231 h 900586"/>
              <a:gd name="connsiteX34" fmla="*/ 3405352 w 4091152"/>
              <a:gd name="connsiteY34" fmla="*/ 8500 h 900586"/>
              <a:gd name="connsiteX35" fmla="*/ 3468414 w 4091152"/>
              <a:gd name="connsiteY35" fmla="*/ 197686 h 900586"/>
              <a:gd name="connsiteX36" fmla="*/ 3570889 w 4091152"/>
              <a:gd name="connsiteY36" fmla="*/ 339576 h 900586"/>
              <a:gd name="connsiteX37" fmla="*/ 3633952 w 4091152"/>
              <a:gd name="connsiteY37" fmla="*/ 623355 h 900586"/>
              <a:gd name="connsiteX38" fmla="*/ 3815255 w 4091152"/>
              <a:gd name="connsiteY38" fmla="*/ 568176 h 900586"/>
              <a:gd name="connsiteX39" fmla="*/ 3878317 w 4091152"/>
              <a:gd name="connsiteY39" fmla="*/ 773128 h 900586"/>
              <a:gd name="connsiteX40" fmla="*/ 4004441 w 4091152"/>
              <a:gd name="connsiteY40" fmla="*/ 607590 h 900586"/>
              <a:gd name="connsiteX41" fmla="*/ 4051738 w 4091152"/>
              <a:gd name="connsiteY41" fmla="*/ 725831 h 900586"/>
              <a:gd name="connsiteX42" fmla="*/ 4091152 w 4091152"/>
              <a:gd name="connsiteY42" fmla="*/ 654886 h 90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91152" h="900586">
                <a:moveTo>
                  <a:pt x="0" y="394755"/>
                </a:moveTo>
                <a:cubicBezTo>
                  <a:pt x="40727" y="315927"/>
                  <a:pt x="81455" y="237100"/>
                  <a:pt x="110358" y="244983"/>
                </a:cubicBezTo>
                <a:cubicBezTo>
                  <a:pt x="139261" y="252866"/>
                  <a:pt x="127438" y="418404"/>
                  <a:pt x="173421" y="442052"/>
                </a:cubicBezTo>
                <a:cubicBezTo>
                  <a:pt x="219404" y="465700"/>
                  <a:pt x="344214" y="372421"/>
                  <a:pt x="386255" y="386873"/>
                </a:cubicBezTo>
                <a:cubicBezTo>
                  <a:pt x="428296" y="401325"/>
                  <a:pt x="398079" y="488035"/>
                  <a:pt x="425669" y="528762"/>
                </a:cubicBezTo>
                <a:cubicBezTo>
                  <a:pt x="453259" y="569489"/>
                  <a:pt x="525517" y="577373"/>
                  <a:pt x="551793" y="631238"/>
                </a:cubicBezTo>
                <a:cubicBezTo>
                  <a:pt x="578069" y="685104"/>
                  <a:pt x="555734" y="845386"/>
                  <a:pt x="583324" y="851955"/>
                </a:cubicBezTo>
                <a:cubicBezTo>
                  <a:pt x="610914" y="858524"/>
                  <a:pt x="689741" y="671966"/>
                  <a:pt x="717331" y="670652"/>
                </a:cubicBezTo>
                <a:cubicBezTo>
                  <a:pt x="744921" y="669338"/>
                  <a:pt x="725214" y="854583"/>
                  <a:pt x="748862" y="844073"/>
                </a:cubicBezTo>
                <a:cubicBezTo>
                  <a:pt x="772510" y="833563"/>
                  <a:pt x="831631" y="602335"/>
                  <a:pt x="859221" y="607590"/>
                </a:cubicBezTo>
                <a:cubicBezTo>
                  <a:pt x="886811" y="612845"/>
                  <a:pt x="882869" y="887428"/>
                  <a:pt x="914400" y="875604"/>
                </a:cubicBezTo>
                <a:cubicBezTo>
                  <a:pt x="945931" y="863780"/>
                  <a:pt x="1023445" y="568176"/>
                  <a:pt x="1048407" y="536645"/>
                </a:cubicBezTo>
                <a:cubicBezTo>
                  <a:pt x="1073369" y="505114"/>
                  <a:pt x="1037896" y="677221"/>
                  <a:pt x="1064172" y="686417"/>
                </a:cubicBezTo>
                <a:cubicBezTo>
                  <a:pt x="1090448" y="695613"/>
                  <a:pt x="1173217" y="569490"/>
                  <a:pt x="1206062" y="591824"/>
                </a:cubicBezTo>
                <a:cubicBezTo>
                  <a:pt x="1238907" y="614158"/>
                  <a:pt x="1229710" y="816483"/>
                  <a:pt x="1261241" y="820424"/>
                </a:cubicBezTo>
                <a:cubicBezTo>
                  <a:pt x="1292772" y="824365"/>
                  <a:pt x="1357148" y="614159"/>
                  <a:pt x="1395248" y="615473"/>
                </a:cubicBezTo>
                <a:cubicBezTo>
                  <a:pt x="1433348" y="616787"/>
                  <a:pt x="1447800" y="812542"/>
                  <a:pt x="1489841" y="828307"/>
                </a:cubicBezTo>
                <a:cubicBezTo>
                  <a:pt x="1531882" y="844072"/>
                  <a:pt x="1609396" y="707438"/>
                  <a:pt x="1647496" y="710066"/>
                </a:cubicBezTo>
                <a:cubicBezTo>
                  <a:pt x="1685596" y="712694"/>
                  <a:pt x="1677713" y="855897"/>
                  <a:pt x="1718441" y="844073"/>
                </a:cubicBezTo>
                <a:cubicBezTo>
                  <a:pt x="1759169" y="832249"/>
                  <a:pt x="1853762" y="645690"/>
                  <a:pt x="1891862" y="639121"/>
                </a:cubicBezTo>
                <a:cubicBezTo>
                  <a:pt x="1929962" y="632552"/>
                  <a:pt x="1919451" y="819111"/>
                  <a:pt x="1947041" y="804659"/>
                </a:cubicBezTo>
                <a:cubicBezTo>
                  <a:pt x="1974631" y="790207"/>
                  <a:pt x="2028497" y="628610"/>
                  <a:pt x="2057400" y="552410"/>
                </a:cubicBezTo>
                <a:cubicBezTo>
                  <a:pt x="2086303" y="476210"/>
                  <a:pt x="2098128" y="344831"/>
                  <a:pt x="2120462" y="347459"/>
                </a:cubicBezTo>
                <a:cubicBezTo>
                  <a:pt x="2142796" y="350087"/>
                  <a:pt x="2158562" y="576059"/>
                  <a:pt x="2191407" y="568176"/>
                </a:cubicBezTo>
                <a:cubicBezTo>
                  <a:pt x="2224252" y="560293"/>
                  <a:pt x="2289941" y="308045"/>
                  <a:pt x="2317531" y="300162"/>
                </a:cubicBezTo>
                <a:cubicBezTo>
                  <a:pt x="2345121" y="292279"/>
                  <a:pt x="2337238" y="518251"/>
                  <a:pt x="2356945" y="520879"/>
                </a:cubicBezTo>
                <a:cubicBezTo>
                  <a:pt x="2376652" y="523507"/>
                  <a:pt x="2406869" y="281769"/>
                  <a:pt x="2435772" y="315928"/>
                </a:cubicBezTo>
                <a:cubicBezTo>
                  <a:pt x="2464675" y="350087"/>
                  <a:pt x="2501462" y="681162"/>
                  <a:pt x="2530365" y="725831"/>
                </a:cubicBezTo>
                <a:cubicBezTo>
                  <a:pt x="2559268" y="770500"/>
                  <a:pt x="2581603" y="555038"/>
                  <a:pt x="2609193" y="583941"/>
                </a:cubicBezTo>
                <a:cubicBezTo>
                  <a:pt x="2636783" y="612845"/>
                  <a:pt x="2627586" y="879545"/>
                  <a:pt x="2695903" y="899252"/>
                </a:cubicBezTo>
                <a:cubicBezTo>
                  <a:pt x="2764220" y="918959"/>
                  <a:pt x="2958662" y="714007"/>
                  <a:pt x="3019096" y="702183"/>
                </a:cubicBezTo>
                <a:cubicBezTo>
                  <a:pt x="3079531" y="690359"/>
                  <a:pt x="3029607" y="892683"/>
                  <a:pt x="3058510" y="828307"/>
                </a:cubicBezTo>
                <a:cubicBezTo>
                  <a:pt x="3087413" y="763931"/>
                  <a:pt x="3162300" y="371107"/>
                  <a:pt x="3192517" y="315928"/>
                </a:cubicBezTo>
                <a:cubicBezTo>
                  <a:pt x="3222734" y="260749"/>
                  <a:pt x="3204342" y="548469"/>
                  <a:pt x="3239814" y="497231"/>
                </a:cubicBezTo>
                <a:cubicBezTo>
                  <a:pt x="3275286" y="445993"/>
                  <a:pt x="3367252" y="58424"/>
                  <a:pt x="3405352" y="8500"/>
                </a:cubicBezTo>
                <a:cubicBezTo>
                  <a:pt x="3443452" y="-41424"/>
                  <a:pt x="3440824" y="142507"/>
                  <a:pt x="3468414" y="197686"/>
                </a:cubicBezTo>
                <a:cubicBezTo>
                  <a:pt x="3496004" y="252865"/>
                  <a:pt x="3543299" y="268631"/>
                  <a:pt x="3570889" y="339576"/>
                </a:cubicBezTo>
                <a:cubicBezTo>
                  <a:pt x="3598479" y="410521"/>
                  <a:pt x="3593224" y="585255"/>
                  <a:pt x="3633952" y="623355"/>
                </a:cubicBezTo>
                <a:cubicBezTo>
                  <a:pt x="3674680" y="661455"/>
                  <a:pt x="3774528" y="543214"/>
                  <a:pt x="3815255" y="568176"/>
                </a:cubicBezTo>
                <a:cubicBezTo>
                  <a:pt x="3855983" y="593138"/>
                  <a:pt x="3846786" y="766559"/>
                  <a:pt x="3878317" y="773128"/>
                </a:cubicBezTo>
                <a:cubicBezTo>
                  <a:pt x="3909848" y="779697"/>
                  <a:pt x="3975538" y="615473"/>
                  <a:pt x="4004441" y="607590"/>
                </a:cubicBezTo>
                <a:cubicBezTo>
                  <a:pt x="4033344" y="599707"/>
                  <a:pt x="4037286" y="717948"/>
                  <a:pt x="4051738" y="725831"/>
                </a:cubicBezTo>
                <a:cubicBezTo>
                  <a:pt x="4066190" y="733714"/>
                  <a:pt x="4078671" y="694300"/>
                  <a:pt x="4091152" y="65488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732131" y="3363493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1608622" y="3389446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485114" y="3467311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361606" y="346082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238098" y="346082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5114589" y="3493266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991082" y="3389447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497413" y="3729016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4620921" y="3729016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3744429" y="3729016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67938" y="3729016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1991446" y="3729016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1114954" y="3729016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490923" y="319911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4614431" y="3244539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737940" y="3439197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2861448" y="319911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1984956" y="3283470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1108464" y="3082323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feld 28"/>
          <p:cNvSpPr txBox="1">
            <a:spLocks noChangeArrowheads="1"/>
          </p:cNvSpPr>
          <p:nvPr/>
        </p:nvSpPr>
        <p:spPr bwMode="auto">
          <a:xfrm>
            <a:off x="1412331" y="3971734"/>
            <a:ext cx="2623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dead time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5" name="Textfeld 28"/>
          <p:cNvSpPr txBox="1">
            <a:spLocks noChangeArrowheads="1"/>
          </p:cNvSpPr>
          <p:nvPr/>
        </p:nvSpPr>
        <p:spPr bwMode="auto">
          <a:xfrm>
            <a:off x="1096812" y="4240096"/>
            <a:ext cx="6431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measurement time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77" name="Elbow Connector 76"/>
          <p:cNvCxnSpPr>
            <a:stCxn id="74" idx="1"/>
          </p:cNvCxnSpPr>
          <p:nvPr/>
        </p:nvCxnSpPr>
        <p:spPr bwMode="auto">
          <a:xfrm rot="10800000">
            <a:off x="1347963" y="3768439"/>
            <a:ext cx="64369" cy="357184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8" name="Elbow Connector 77"/>
          <p:cNvCxnSpPr>
            <a:stCxn id="75" idx="1"/>
          </p:cNvCxnSpPr>
          <p:nvPr/>
        </p:nvCxnSpPr>
        <p:spPr bwMode="auto">
          <a:xfrm rot="10800000">
            <a:off x="891358" y="3837163"/>
            <a:ext cx="205455" cy="556823"/>
          </a:xfrm>
          <a:prstGeom prst="bentConnector2">
            <a:avLst/>
          </a:prstGeom>
          <a:noFill/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0" name="Textfeld 28"/>
          <p:cNvSpPr txBox="1">
            <a:spLocks noChangeArrowheads="1"/>
          </p:cNvSpPr>
          <p:nvPr/>
        </p:nvSpPr>
        <p:spPr bwMode="auto">
          <a:xfrm>
            <a:off x="250761" y="851935"/>
            <a:ext cx="5243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Traditional atom interferometers work in pulsed mode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>
            <a:off x="1178371" y="1327397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678213" y="1327397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Textfeld 28"/>
          <p:cNvSpPr txBox="1">
            <a:spLocks noChangeArrowheads="1"/>
          </p:cNvSpPr>
          <p:nvPr/>
        </p:nvSpPr>
        <p:spPr bwMode="auto">
          <a:xfrm>
            <a:off x="994085" y="1616842"/>
            <a:ext cx="2623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load MOT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6" name="Textfeld 28"/>
          <p:cNvSpPr txBox="1">
            <a:spLocks noChangeArrowheads="1"/>
          </p:cNvSpPr>
          <p:nvPr/>
        </p:nvSpPr>
        <p:spPr bwMode="auto">
          <a:xfrm>
            <a:off x="1561194" y="1384181"/>
            <a:ext cx="6431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perform measurement process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7" name="Textfeld 28"/>
          <p:cNvSpPr txBox="1">
            <a:spLocks noChangeArrowheads="1"/>
          </p:cNvSpPr>
          <p:nvPr/>
        </p:nvSpPr>
        <p:spPr bwMode="auto">
          <a:xfrm>
            <a:off x="250761" y="2418299"/>
            <a:ext cx="24687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Measure fluctuating quantity: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8" name="Textfeld 28"/>
          <p:cNvSpPr txBox="1">
            <a:spLocks noChangeArrowheads="1"/>
          </p:cNvSpPr>
          <p:nvPr/>
        </p:nvSpPr>
        <p:spPr bwMode="auto">
          <a:xfrm>
            <a:off x="6649800" y="2418705"/>
            <a:ext cx="8782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Result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 bwMode="auto">
          <a:xfrm>
            <a:off x="6841796" y="3389446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00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597364" y="3241456"/>
            <a:ext cx="382823" cy="0"/>
          </a:xfrm>
          <a:prstGeom prst="line">
            <a:avLst/>
          </a:prstGeom>
          <a:noFill/>
          <a:ln w="349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feld 28"/>
          <p:cNvSpPr txBox="1">
            <a:spLocks noChangeArrowheads="1"/>
          </p:cNvSpPr>
          <p:nvPr/>
        </p:nvSpPr>
        <p:spPr bwMode="auto">
          <a:xfrm>
            <a:off x="7371235" y="2412181"/>
            <a:ext cx="12179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True average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 bwMode="auto">
          <a:xfrm>
            <a:off x="7410650" y="3207437"/>
            <a:ext cx="0" cy="21599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94" name="Textfeld 28"/>
          <p:cNvSpPr txBox="1">
            <a:spLocks noChangeArrowheads="1"/>
          </p:cNvSpPr>
          <p:nvPr/>
        </p:nvSpPr>
        <p:spPr bwMode="auto">
          <a:xfrm>
            <a:off x="7524507" y="3649328"/>
            <a:ext cx="796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800" dirty="0" smtClean="0">
                <a:solidFill>
                  <a:srgbClr val="305796"/>
                </a:solidFill>
              </a:rPr>
              <a:t>Error!</a:t>
            </a:r>
            <a:endParaRPr lang="en-US" sz="1800" dirty="0">
              <a:solidFill>
                <a:srgbClr val="305796"/>
              </a:solidFill>
            </a:endParaRPr>
          </a:p>
        </p:txBody>
      </p:sp>
      <p:cxnSp>
        <p:nvCxnSpPr>
          <p:cNvPr id="95" name="Elbow Connector 94"/>
          <p:cNvCxnSpPr>
            <a:stCxn id="94" idx="1"/>
          </p:cNvCxnSpPr>
          <p:nvPr/>
        </p:nvCxnSpPr>
        <p:spPr bwMode="auto">
          <a:xfrm rot="10800000">
            <a:off x="7413703" y="3445584"/>
            <a:ext cx="110804" cy="388410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8" name="Textfeld 28"/>
          <p:cNvSpPr txBox="1">
            <a:spLocks noChangeArrowheads="1"/>
          </p:cNvSpPr>
          <p:nvPr/>
        </p:nvSpPr>
        <p:spPr bwMode="auto">
          <a:xfrm>
            <a:off x="250761" y="4676974"/>
            <a:ext cx="76004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Dick effect</a:t>
            </a:r>
            <a:endParaRPr lang="en-US" sz="1400" dirty="0"/>
          </a:p>
          <a:p>
            <a:pPr algn="l">
              <a:spcBef>
                <a:spcPct val="0"/>
              </a:spcBef>
              <a:buNone/>
            </a:pPr>
            <a:r>
              <a:rPr lang="en-US" sz="1400" dirty="0" smtClean="0"/>
              <a:t>       noise with same frequency as measurement repetition frequency is sampled incorrectly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9" name="Textfeld 28"/>
          <p:cNvSpPr txBox="1">
            <a:spLocks noChangeArrowheads="1"/>
          </p:cNvSpPr>
          <p:nvPr/>
        </p:nvSpPr>
        <p:spPr bwMode="auto">
          <a:xfrm>
            <a:off x="250761" y="5331956"/>
            <a:ext cx="76004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Remedies</a:t>
            </a:r>
            <a:r>
              <a:rPr lang="en-US" sz="1400" dirty="0" smtClean="0"/>
              <a:t> </a:t>
            </a:r>
          </a:p>
          <a:p>
            <a:pPr marL="285750" indent="-285750" algn="l">
              <a:spcBef>
                <a:spcPct val="0"/>
              </a:spcBef>
            </a:pPr>
            <a:r>
              <a:rPr lang="en-US" sz="1400" dirty="0" smtClean="0"/>
              <a:t>alternate two measurement devices and average results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2323114" y="5953511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53" name="Elbow Connector 52"/>
          <p:cNvCxnSpPr/>
          <p:nvPr/>
        </p:nvCxnSpPr>
        <p:spPr bwMode="auto">
          <a:xfrm rot="10800000">
            <a:off x="893783" y="1413036"/>
            <a:ext cx="64369" cy="357184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86" idx="1"/>
          </p:cNvCxnSpPr>
          <p:nvPr/>
        </p:nvCxnSpPr>
        <p:spPr bwMode="auto">
          <a:xfrm rot="10800000">
            <a:off x="1369680" y="1409334"/>
            <a:ext cx="191515" cy="128736"/>
          </a:xfrm>
          <a:prstGeom prst="bentConnector3">
            <a:avLst>
              <a:gd name="adj1" fmla="val 102000"/>
            </a:avLst>
          </a:prstGeom>
          <a:noFill/>
          <a:ln w="9525" cap="flat" cmpd="sng" algn="ctr">
            <a:solidFill>
              <a:srgbClr val="0000F8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Textfeld 28"/>
          <p:cNvSpPr txBox="1">
            <a:spLocks noChangeArrowheads="1"/>
          </p:cNvSpPr>
          <p:nvPr/>
        </p:nvSpPr>
        <p:spPr bwMode="auto">
          <a:xfrm>
            <a:off x="250761" y="2099754"/>
            <a:ext cx="79476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We cannot resolve fast fluctuation of quantity of interest.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7" name="Textfeld 28"/>
          <p:cNvSpPr txBox="1">
            <a:spLocks noChangeArrowheads="1"/>
          </p:cNvSpPr>
          <p:nvPr/>
        </p:nvSpPr>
        <p:spPr bwMode="auto">
          <a:xfrm>
            <a:off x="250761" y="5800417"/>
            <a:ext cx="7600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400" dirty="0" smtClean="0">
                <a:solidFill>
                  <a:prstClr val="black"/>
                </a:solidFill>
              </a:rPr>
              <a:t>measure continuously         use continuous atom laser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9" grpId="0" animBg="1"/>
      <p:bldP spid="74" grpId="0"/>
      <p:bldP spid="75" grpId="0"/>
      <p:bldP spid="87" grpId="0"/>
      <p:bldP spid="88" grpId="0"/>
      <p:bldP spid="91" grpId="0"/>
      <p:bldP spid="94" grpId="0"/>
      <p:bldP spid="98" grpId="0"/>
      <p:bldP spid="99" grpId="0"/>
      <p:bldP spid="56" grpId="0"/>
      <p:bldP spid="5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/>
          <p:cNvSpPr/>
          <p:nvPr/>
        </p:nvSpPr>
        <p:spPr bwMode="auto">
          <a:xfrm>
            <a:off x="1640810" y="5161790"/>
            <a:ext cx="944895" cy="953350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2" name="Isosceles Triangle 51"/>
          <p:cNvSpPr/>
          <p:nvPr/>
        </p:nvSpPr>
        <p:spPr bwMode="auto">
          <a:xfrm rot="495168">
            <a:off x="1795548" y="3791098"/>
            <a:ext cx="869132" cy="2494690"/>
          </a:xfrm>
          <a:prstGeom prst="triangl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1197230" y="5414863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8" name="Right Arrow 57"/>
          <p:cNvSpPr/>
          <p:nvPr/>
        </p:nvSpPr>
        <p:spPr bwMode="auto">
          <a:xfrm rot="16200000">
            <a:off x="2777220" y="6193870"/>
            <a:ext cx="492255" cy="633577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692994" y="5305922"/>
            <a:ext cx="646386" cy="678509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9" name="Freihandform 12"/>
          <p:cNvSpPr/>
          <p:nvPr/>
        </p:nvSpPr>
        <p:spPr>
          <a:xfrm rot="16200000">
            <a:off x="650997" y="5587509"/>
            <a:ext cx="4748308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ihandform 12"/>
          <p:cNvSpPr/>
          <p:nvPr/>
        </p:nvSpPr>
        <p:spPr>
          <a:xfrm>
            <a:off x="-15898" y="5330698"/>
            <a:ext cx="6024311" cy="64471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Towards perpetual BEC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39" name="Ellipse 146"/>
          <p:cNvSpPr/>
          <p:nvPr/>
        </p:nvSpPr>
        <p:spPr>
          <a:xfrm>
            <a:off x="2848877" y="5579501"/>
            <a:ext cx="362436" cy="13134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1" y="1942540"/>
            <a:ext cx="3134882" cy="2345681"/>
          </a:xfrm>
          <a:prstGeom prst="rect">
            <a:avLst/>
          </a:prstGeom>
          <a:ln w="38100">
            <a:noFill/>
          </a:ln>
        </p:spPr>
      </p:pic>
      <p:sp>
        <p:nvSpPr>
          <p:cNvPr id="40" name="Textfeld 186"/>
          <p:cNvSpPr txBox="1"/>
          <p:nvPr/>
        </p:nvSpPr>
        <p:spPr>
          <a:xfrm>
            <a:off x="421061" y="5073062"/>
            <a:ext cx="12520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dipole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trap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Rechteck 46"/>
          <p:cNvSpPr/>
          <p:nvPr/>
        </p:nvSpPr>
        <p:spPr>
          <a:xfrm>
            <a:off x="3118864" y="4624964"/>
            <a:ext cx="1358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dimple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56" name="Right Arrow 55"/>
          <p:cNvSpPr/>
          <p:nvPr/>
        </p:nvSpPr>
        <p:spPr bwMode="auto">
          <a:xfrm rot="10800000">
            <a:off x="3462344" y="5414863"/>
            <a:ext cx="492255" cy="412540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2136396" y="2678786"/>
            <a:ext cx="670097" cy="3216025"/>
          </a:xfrm>
          <a:custGeom>
            <a:avLst/>
            <a:gdLst>
              <a:gd name="connsiteX0" fmla="*/ 19868 w 682020"/>
              <a:gd name="connsiteY0" fmla="*/ 0 h 3422260"/>
              <a:gd name="connsiteX1" fmla="*/ 82930 w 682020"/>
              <a:gd name="connsiteY1" fmla="*/ 3160986 h 3422260"/>
              <a:gd name="connsiteX2" fmla="*/ 682020 w 682020"/>
              <a:gd name="connsiteY2" fmla="*/ 3019096 h 3422260"/>
              <a:gd name="connsiteX0" fmla="*/ 19868 w 682020"/>
              <a:gd name="connsiteY0" fmla="*/ 0 h 3492147"/>
              <a:gd name="connsiteX1" fmla="*/ 82930 w 682020"/>
              <a:gd name="connsiteY1" fmla="*/ 3160986 h 3492147"/>
              <a:gd name="connsiteX2" fmla="*/ 682020 w 682020"/>
              <a:gd name="connsiteY2" fmla="*/ 3177706 h 3492147"/>
              <a:gd name="connsiteX0" fmla="*/ 19868 w 682020"/>
              <a:gd name="connsiteY0" fmla="*/ 0 h 3467824"/>
              <a:gd name="connsiteX1" fmla="*/ 82930 w 682020"/>
              <a:gd name="connsiteY1" fmla="*/ 3160986 h 3467824"/>
              <a:gd name="connsiteX2" fmla="*/ 682020 w 682020"/>
              <a:gd name="connsiteY2" fmla="*/ 3177706 h 3467824"/>
              <a:gd name="connsiteX0" fmla="*/ 75144 w 737296"/>
              <a:gd name="connsiteY0" fmla="*/ 0 h 3481933"/>
              <a:gd name="connsiteX1" fmla="*/ 138206 w 737296"/>
              <a:gd name="connsiteY1" fmla="*/ 3160986 h 3481933"/>
              <a:gd name="connsiteX2" fmla="*/ 737296 w 737296"/>
              <a:gd name="connsiteY2" fmla="*/ 3177706 h 3481933"/>
              <a:gd name="connsiteX0" fmla="*/ 33503 w 695655"/>
              <a:gd name="connsiteY0" fmla="*/ 0 h 3485473"/>
              <a:gd name="connsiteX1" fmla="*/ 96565 w 695655"/>
              <a:gd name="connsiteY1" fmla="*/ 3160986 h 3485473"/>
              <a:gd name="connsiteX2" fmla="*/ 695655 w 695655"/>
              <a:gd name="connsiteY2" fmla="*/ 3177706 h 3485473"/>
              <a:gd name="connsiteX0" fmla="*/ 8996 w 671148"/>
              <a:gd name="connsiteY0" fmla="*/ 0 h 3485473"/>
              <a:gd name="connsiteX1" fmla="*/ 72058 w 671148"/>
              <a:gd name="connsiteY1" fmla="*/ 3160986 h 3485473"/>
              <a:gd name="connsiteX2" fmla="*/ 671148 w 671148"/>
              <a:gd name="connsiteY2" fmla="*/ 3177706 h 3485473"/>
              <a:gd name="connsiteX0" fmla="*/ 7945 w 670097"/>
              <a:gd name="connsiteY0" fmla="*/ 0 h 3405811"/>
              <a:gd name="connsiteX1" fmla="*/ 71007 w 670097"/>
              <a:gd name="connsiteY1" fmla="*/ 3160986 h 3405811"/>
              <a:gd name="connsiteX2" fmla="*/ 670097 w 670097"/>
              <a:gd name="connsiteY2" fmla="*/ 3177706 h 340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097" h="3405811">
                <a:moveTo>
                  <a:pt x="7945" y="0"/>
                </a:moveTo>
                <a:cubicBezTo>
                  <a:pt x="-15704" y="1328901"/>
                  <a:pt x="15828" y="2781630"/>
                  <a:pt x="71007" y="3160986"/>
                </a:cubicBezTo>
                <a:cubicBezTo>
                  <a:pt x="126186" y="3540342"/>
                  <a:pt x="370552" y="3425110"/>
                  <a:pt x="670097" y="317770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5101797">
            <a:off x="2408427" y="5799742"/>
            <a:ext cx="577576" cy="617571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0" name="Pfeil nach unten 45"/>
          <p:cNvSpPr/>
          <p:nvPr/>
        </p:nvSpPr>
        <p:spPr bwMode="auto">
          <a:xfrm rot="10800000" flipV="1">
            <a:off x="2895059" y="4757758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61" name="Rechteck 46"/>
          <p:cNvSpPr/>
          <p:nvPr/>
        </p:nvSpPr>
        <p:spPr>
          <a:xfrm>
            <a:off x="3068388" y="4978881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42" name="Freihandform 12"/>
          <p:cNvSpPr/>
          <p:nvPr/>
        </p:nvSpPr>
        <p:spPr>
          <a:xfrm rot="194959">
            <a:off x="5457383" y="2935460"/>
            <a:ext cx="1672199" cy="173758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Ellipse 146"/>
          <p:cNvSpPr/>
          <p:nvPr/>
        </p:nvSpPr>
        <p:spPr>
          <a:xfrm rot="242890">
            <a:off x="6294921" y="2996309"/>
            <a:ext cx="141438" cy="45719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5972741" y="2230821"/>
            <a:ext cx="254638" cy="875387"/>
          </a:xfrm>
          <a:custGeom>
            <a:avLst/>
            <a:gdLst>
              <a:gd name="connsiteX0" fmla="*/ 33921 w 254638"/>
              <a:gd name="connsiteY0" fmla="*/ 0 h 875387"/>
              <a:gd name="connsiteX1" fmla="*/ 18156 w 254638"/>
              <a:gd name="connsiteY1" fmla="*/ 796158 h 875387"/>
              <a:gd name="connsiteX2" fmla="*/ 254638 w 254638"/>
              <a:gd name="connsiteY2" fmla="*/ 804041 h 87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8" h="875387">
                <a:moveTo>
                  <a:pt x="33921" y="0"/>
                </a:moveTo>
                <a:cubicBezTo>
                  <a:pt x="7645" y="331075"/>
                  <a:pt x="-18630" y="662151"/>
                  <a:pt x="18156" y="796158"/>
                </a:cubicBezTo>
                <a:cubicBezTo>
                  <a:pt x="54942" y="930165"/>
                  <a:pt x="154790" y="867103"/>
                  <a:pt x="254638" y="80404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/>
          <p:cNvSpPr/>
          <p:nvPr/>
        </p:nvSpPr>
        <p:spPr bwMode="auto">
          <a:xfrm>
            <a:off x="1640810" y="5161790"/>
            <a:ext cx="944895" cy="953350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5" name="Isosceles Triangle 64"/>
          <p:cNvSpPr/>
          <p:nvPr/>
        </p:nvSpPr>
        <p:spPr bwMode="auto">
          <a:xfrm rot="495168">
            <a:off x="1795548" y="3791098"/>
            <a:ext cx="869132" cy="2494690"/>
          </a:xfrm>
          <a:prstGeom prst="triangl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1197230" y="5414863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8" name="Right Arrow 57"/>
          <p:cNvSpPr/>
          <p:nvPr/>
        </p:nvSpPr>
        <p:spPr bwMode="auto">
          <a:xfrm rot="16200000">
            <a:off x="2777220" y="6193870"/>
            <a:ext cx="492255" cy="633577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692994" y="5305922"/>
            <a:ext cx="646386" cy="678509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9" name="Freihandform 12"/>
          <p:cNvSpPr/>
          <p:nvPr/>
        </p:nvSpPr>
        <p:spPr>
          <a:xfrm rot="16200000">
            <a:off x="650997" y="5587509"/>
            <a:ext cx="4748308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ihandform 12"/>
          <p:cNvSpPr/>
          <p:nvPr/>
        </p:nvSpPr>
        <p:spPr>
          <a:xfrm>
            <a:off x="-15898" y="5330698"/>
            <a:ext cx="6024311" cy="64471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Towards perpetual atom laser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39" name="Ellipse 146"/>
          <p:cNvSpPr/>
          <p:nvPr/>
        </p:nvSpPr>
        <p:spPr>
          <a:xfrm>
            <a:off x="2848877" y="5579501"/>
            <a:ext cx="362436" cy="13134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1" y="1942540"/>
            <a:ext cx="3134882" cy="2345681"/>
          </a:xfrm>
          <a:prstGeom prst="rect">
            <a:avLst/>
          </a:prstGeom>
          <a:ln w="38100">
            <a:noFill/>
          </a:ln>
        </p:spPr>
      </p:pic>
      <p:sp>
        <p:nvSpPr>
          <p:cNvPr id="40" name="Textfeld 186"/>
          <p:cNvSpPr txBox="1"/>
          <p:nvPr/>
        </p:nvSpPr>
        <p:spPr>
          <a:xfrm>
            <a:off x="421061" y="5073062"/>
            <a:ext cx="12520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dipole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trap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feil nach unten 45"/>
          <p:cNvSpPr/>
          <p:nvPr/>
        </p:nvSpPr>
        <p:spPr bwMode="auto">
          <a:xfrm rot="10800000" flipV="1">
            <a:off x="2895059" y="4757758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48" name="Rechteck 46"/>
          <p:cNvSpPr/>
          <p:nvPr/>
        </p:nvSpPr>
        <p:spPr>
          <a:xfrm>
            <a:off x="3068388" y="4978881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transparency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50" name="Rechteck 46"/>
          <p:cNvSpPr/>
          <p:nvPr/>
        </p:nvSpPr>
        <p:spPr>
          <a:xfrm>
            <a:off x="3118864" y="4624964"/>
            <a:ext cx="1358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dimple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beam</a:t>
            </a:r>
          </a:p>
        </p:txBody>
      </p:sp>
      <p:sp>
        <p:nvSpPr>
          <p:cNvPr id="56" name="Right Arrow 55"/>
          <p:cNvSpPr/>
          <p:nvPr/>
        </p:nvSpPr>
        <p:spPr bwMode="auto">
          <a:xfrm rot="10800000">
            <a:off x="3462344" y="5414863"/>
            <a:ext cx="492255" cy="412540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2136396" y="2678786"/>
            <a:ext cx="670097" cy="3216025"/>
          </a:xfrm>
          <a:custGeom>
            <a:avLst/>
            <a:gdLst>
              <a:gd name="connsiteX0" fmla="*/ 19868 w 682020"/>
              <a:gd name="connsiteY0" fmla="*/ 0 h 3422260"/>
              <a:gd name="connsiteX1" fmla="*/ 82930 w 682020"/>
              <a:gd name="connsiteY1" fmla="*/ 3160986 h 3422260"/>
              <a:gd name="connsiteX2" fmla="*/ 682020 w 682020"/>
              <a:gd name="connsiteY2" fmla="*/ 3019096 h 3422260"/>
              <a:gd name="connsiteX0" fmla="*/ 19868 w 682020"/>
              <a:gd name="connsiteY0" fmla="*/ 0 h 3492147"/>
              <a:gd name="connsiteX1" fmla="*/ 82930 w 682020"/>
              <a:gd name="connsiteY1" fmla="*/ 3160986 h 3492147"/>
              <a:gd name="connsiteX2" fmla="*/ 682020 w 682020"/>
              <a:gd name="connsiteY2" fmla="*/ 3177706 h 3492147"/>
              <a:gd name="connsiteX0" fmla="*/ 19868 w 682020"/>
              <a:gd name="connsiteY0" fmla="*/ 0 h 3467824"/>
              <a:gd name="connsiteX1" fmla="*/ 82930 w 682020"/>
              <a:gd name="connsiteY1" fmla="*/ 3160986 h 3467824"/>
              <a:gd name="connsiteX2" fmla="*/ 682020 w 682020"/>
              <a:gd name="connsiteY2" fmla="*/ 3177706 h 3467824"/>
              <a:gd name="connsiteX0" fmla="*/ 75144 w 737296"/>
              <a:gd name="connsiteY0" fmla="*/ 0 h 3481933"/>
              <a:gd name="connsiteX1" fmla="*/ 138206 w 737296"/>
              <a:gd name="connsiteY1" fmla="*/ 3160986 h 3481933"/>
              <a:gd name="connsiteX2" fmla="*/ 737296 w 737296"/>
              <a:gd name="connsiteY2" fmla="*/ 3177706 h 3481933"/>
              <a:gd name="connsiteX0" fmla="*/ 33503 w 695655"/>
              <a:gd name="connsiteY0" fmla="*/ 0 h 3485473"/>
              <a:gd name="connsiteX1" fmla="*/ 96565 w 695655"/>
              <a:gd name="connsiteY1" fmla="*/ 3160986 h 3485473"/>
              <a:gd name="connsiteX2" fmla="*/ 695655 w 695655"/>
              <a:gd name="connsiteY2" fmla="*/ 3177706 h 3485473"/>
              <a:gd name="connsiteX0" fmla="*/ 8996 w 671148"/>
              <a:gd name="connsiteY0" fmla="*/ 0 h 3485473"/>
              <a:gd name="connsiteX1" fmla="*/ 72058 w 671148"/>
              <a:gd name="connsiteY1" fmla="*/ 3160986 h 3485473"/>
              <a:gd name="connsiteX2" fmla="*/ 671148 w 671148"/>
              <a:gd name="connsiteY2" fmla="*/ 3177706 h 3485473"/>
              <a:gd name="connsiteX0" fmla="*/ 7945 w 670097"/>
              <a:gd name="connsiteY0" fmla="*/ 0 h 3405811"/>
              <a:gd name="connsiteX1" fmla="*/ 71007 w 670097"/>
              <a:gd name="connsiteY1" fmla="*/ 3160986 h 3405811"/>
              <a:gd name="connsiteX2" fmla="*/ 670097 w 670097"/>
              <a:gd name="connsiteY2" fmla="*/ 3177706 h 340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097" h="3405811">
                <a:moveTo>
                  <a:pt x="7945" y="0"/>
                </a:moveTo>
                <a:cubicBezTo>
                  <a:pt x="-15704" y="1328901"/>
                  <a:pt x="15828" y="2781630"/>
                  <a:pt x="71007" y="3160986"/>
                </a:cubicBezTo>
                <a:cubicBezTo>
                  <a:pt x="126186" y="3540342"/>
                  <a:pt x="370552" y="3425110"/>
                  <a:pt x="670097" y="317770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5101797">
            <a:off x="2408427" y="5799742"/>
            <a:ext cx="577576" cy="617571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5" name="Rechteck 46"/>
          <p:cNvSpPr/>
          <p:nvPr/>
        </p:nvSpPr>
        <p:spPr>
          <a:xfrm>
            <a:off x="3129788" y="5981813"/>
            <a:ext cx="3776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 smtClean="0">
                <a:solidFill>
                  <a:srgbClr val="000000"/>
                </a:solidFill>
                <a:latin typeface="Arial"/>
              </a:rPr>
              <a:t>Raman (Bragg) </a:t>
            </a:r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outcoupled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 atom </a:t>
            </a:r>
            <a:r>
              <a:rPr lang="de-AT" sz="1600" dirty="0" err="1" smtClean="0">
                <a:solidFill>
                  <a:srgbClr val="000000"/>
                </a:solidFill>
                <a:latin typeface="Arial"/>
              </a:rPr>
              <a:t>laser</a:t>
            </a:r>
            <a:r>
              <a:rPr lang="de-AT" sz="1600" dirty="0" smtClean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cxnSp>
        <p:nvCxnSpPr>
          <p:cNvPr id="62" name="Straight Arrow Connector 61"/>
          <p:cNvCxnSpPr/>
          <p:nvPr/>
        </p:nvCxnSpPr>
        <p:spPr bwMode="auto">
          <a:xfrm>
            <a:off x="6357503" y="3061754"/>
            <a:ext cx="0" cy="31435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3021724" y="5736636"/>
            <a:ext cx="0" cy="88488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Freihandform 12"/>
          <p:cNvSpPr/>
          <p:nvPr/>
        </p:nvSpPr>
        <p:spPr>
          <a:xfrm rot="194959">
            <a:off x="5457383" y="2935460"/>
            <a:ext cx="1672199" cy="173758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Ellipse 146"/>
          <p:cNvSpPr/>
          <p:nvPr/>
        </p:nvSpPr>
        <p:spPr>
          <a:xfrm rot="242890">
            <a:off x="6294921" y="2996309"/>
            <a:ext cx="141438" cy="45719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5972741" y="2230821"/>
            <a:ext cx="254638" cy="875387"/>
          </a:xfrm>
          <a:custGeom>
            <a:avLst/>
            <a:gdLst>
              <a:gd name="connsiteX0" fmla="*/ 33921 w 254638"/>
              <a:gd name="connsiteY0" fmla="*/ 0 h 875387"/>
              <a:gd name="connsiteX1" fmla="*/ 18156 w 254638"/>
              <a:gd name="connsiteY1" fmla="*/ 796158 h 875387"/>
              <a:gd name="connsiteX2" fmla="*/ 254638 w 254638"/>
              <a:gd name="connsiteY2" fmla="*/ 804041 h 87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8" h="875387">
                <a:moveTo>
                  <a:pt x="33921" y="0"/>
                </a:moveTo>
                <a:cubicBezTo>
                  <a:pt x="7645" y="331075"/>
                  <a:pt x="-18630" y="662151"/>
                  <a:pt x="18156" y="796158"/>
                </a:cubicBezTo>
                <a:cubicBezTo>
                  <a:pt x="54942" y="930165"/>
                  <a:pt x="154790" y="867103"/>
                  <a:pt x="254638" y="80404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 bwMode="auto">
          <a:xfrm>
            <a:off x="1640810" y="5161790"/>
            <a:ext cx="944895" cy="953350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7" name="Isosceles Triangle 66"/>
          <p:cNvSpPr/>
          <p:nvPr/>
        </p:nvSpPr>
        <p:spPr bwMode="auto">
          <a:xfrm rot="495168">
            <a:off x="1795548" y="3791098"/>
            <a:ext cx="869132" cy="2494690"/>
          </a:xfrm>
          <a:prstGeom prst="triangl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8" name="Right Arrow 67"/>
          <p:cNvSpPr/>
          <p:nvPr/>
        </p:nvSpPr>
        <p:spPr bwMode="auto">
          <a:xfrm>
            <a:off x="1197230" y="5414863"/>
            <a:ext cx="492255" cy="412540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8" name="Right Arrow 57"/>
          <p:cNvSpPr/>
          <p:nvPr/>
        </p:nvSpPr>
        <p:spPr bwMode="auto">
          <a:xfrm rot="16200000">
            <a:off x="2777220" y="6193870"/>
            <a:ext cx="492255" cy="633577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692994" y="5305922"/>
            <a:ext cx="646386" cy="678509"/>
          </a:xfrm>
          <a:prstGeom prst="ellipse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cxnSp>
        <p:nvCxnSpPr>
          <p:cNvPr id="35" name="Gerader Verbinder 11"/>
          <p:cNvCxnSpPr/>
          <p:nvPr/>
        </p:nvCxnSpPr>
        <p:spPr bwMode="auto">
          <a:xfrm>
            <a:off x="72000" y="720000"/>
            <a:ext cx="80136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186"/>
          <p:cNvSpPr txBox="1"/>
          <p:nvPr/>
        </p:nvSpPr>
        <p:spPr>
          <a:xfrm>
            <a:off x="264627" y="3506413"/>
            <a:ext cx="14303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transfer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tube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i="1" kern="0" dirty="0" smtClean="0">
                <a:solidFill>
                  <a:srgbClr val="000000"/>
                </a:solidFill>
                <a:latin typeface="Arial"/>
              </a:rPr>
              <a:t>Towards perpetual atom laser</a:t>
            </a:r>
            <a:endParaRPr lang="de-DE" sz="360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llipse 145"/>
          <p:cNvSpPr/>
          <p:nvPr/>
        </p:nvSpPr>
        <p:spPr>
          <a:xfrm>
            <a:off x="2048347" y="2137712"/>
            <a:ext cx="100233" cy="473605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feld 169"/>
          <p:cNvSpPr txBox="1"/>
          <p:nvPr/>
        </p:nvSpPr>
        <p:spPr>
          <a:xfrm>
            <a:off x="510365" y="1101166"/>
            <a:ext cx="112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MOT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>
            <a:off x="1071449" y="1470498"/>
            <a:ext cx="824093" cy="7625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ight Arrow 4"/>
          <p:cNvSpPr/>
          <p:nvPr/>
        </p:nvSpPr>
        <p:spPr bwMode="auto">
          <a:xfrm>
            <a:off x="699381" y="2098980"/>
            <a:ext cx="2697932" cy="55618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4" name="Textfeld 186"/>
          <p:cNvSpPr txBox="1"/>
          <p:nvPr/>
        </p:nvSpPr>
        <p:spPr>
          <a:xfrm>
            <a:off x="74041" y="1908790"/>
            <a:ext cx="14306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AT" b="1" dirty="0" err="1" smtClean="0">
                <a:solidFill>
                  <a:srgbClr val="000000"/>
                </a:solidFill>
                <a:latin typeface="Calibri"/>
              </a:rPr>
              <a:t>tomic</a:t>
            </a:r>
            <a:r>
              <a:rPr lang="de-AT" b="1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03287" y="2611317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2390695" y="2609799"/>
            <a:ext cx="492255" cy="4125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3" name="Textfeld 186"/>
          <p:cNvSpPr txBox="1"/>
          <p:nvPr/>
        </p:nvSpPr>
        <p:spPr>
          <a:xfrm>
            <a:off x="-5470" y="2607556"/>
            <a:ext cx="14732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de-A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FF0000"/>
                </a:solidFill>
                <a:latin typeface="Calibri"/>
              </a:rPr>
              <a:t>molasses</a:t>
            </a:r>
            <a:endParaRPr lang="de-AT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7208228">
            <a:off x="1323670" y="2961406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6674077">
            <a:off x="1847528" y="1388900"/>
            <a:ext cx="1056347" cy="387832"/>
          </a:xfrm>
          <a:prstGeom prst="rightArrow">
            <a:avLst/>
          </a:prstGeom>
          <a:solidFill>
            <a:srgbClr val="0000F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1" name="Textfeld 169"/>
          <p:cNvSpPr txBox="1"/>
          <p:nvPr/>
        </p:nvSpPr>
        <p:spPr>
          <a:xfrm>
            <a:off x="2629940" y="1230741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vertical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blue</a:t>
            </a:r>
            <a:r>
              <a:rPr lang="de-AT" b="1" dirty="0" smtClean="0">
                <a:solidFill>
                  <a:srgbClr val="1403EB"/>
                </a:solidFill>
                <a:latin typeface="Calibri"/>
              </a:rPr>
              <a:t> </a:t>
            </a:r>
            <a:r>
              <a:rPr lang="de-AT" b="1" dirty="0" err="1" smtClean="0">
                <a:solidFill>
                  <a:srgbClr val="1403EB"/>
                </a:solidFill>
                <a:latin typeface="Calibri"/>
              </a:rPr>
              <a:t>molasses</a:t>
            </a:r>
            <a:endParaRPr lang="de-AT" b="1" dirty="0">
              <a:solidFill>
                <a:srgbClr val="1403EB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0240" y="3733872"/>
            <a:ext cx="269370" cy="3582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31789" y="1129514"/>
            <a:ext cx="3496987" cy="12969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38221" y="3579019"/>
            <a:ext cx="792988" cy="569119"/>
            <a:chOff x="1738221" y="3579019"/>
            <a:chExt cx="792988" cy="569119"/>
          </a:xfrm>
        </p:grpSpPr>
        <p:cxnSp>
          <p:nvCxnSpPr>
            <p:cNvPr id="30" name="Straight Connector 29"/>
            <p:cNvCxnSpPr>
              <a:stCxn id="14" idx="1"/>
            </p:cNvCxnSpPr>
            <p:nvPr/>
          </p:nvCxnSpPr>
          <p:spPr bwMode="auto">
            <a:xfrm>
              <a:off x="1738221" y="3864111"/>
              <a:ext cx="792988" cy="61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738221" y="3639776"/>
              <a:ext cx="786151" cy="448670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48347" y="3579019"/>
              <a:ext cx="173359" cy="569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1" y="1942540"/>
            <a:ext cx="3134882" cy="2345681"/>
          </a:xfrm>
          <a:prstGeom prst="rect">
            <a:avLst/>
          </a:prstGeom>
          <a:ln w="38100">
            <a:noFill/>
          </a:ln>
        </p:spPr>
      </p:pic>
      <p:sp>
        <p:nvSpPr>
          <p:cNvPr id="56" name="Right Arrow 55"/>
          <p:cNvSpPr/>
          <p:nvPr/>
        </p:nvSpPr>
        <p:spPr bwMode="auto">
          <a:xfrm rot="10800000">
            <a:off x="3462344" y="5414863"/>
            <a:ext cx="492255" cy="412540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2136396" y="2678786"/>
            <a:ext cx="670097" cy="3216025"/>
          </a:xfrm>
          <a:custGeom>
            <a:avLst/>
            <a:gdLst>
              <a:gd name="connsiteX0" fmla="*/ 19868 w 682020"/>
              <a:gd name="connsiteY0" fmla="*/ 0 h 3422260"/>
              <a:gd name="connsiteX1" fmla="*/ 82930 w 682020"/>
              <a:gd name="connsiteY1" fmla="*/ 3160986 h 3422260"/>
              <a:gd name="connsiteX2" fmla="*/ 682020 w 682020"/>
              <a:gd name="connsiteY2" fmla="*/ 3019096 h 3422260"/>
              <a:gd name="connsiteX0" fmla="*/ 19868 w 682020"/>
              <a:gd name="connsiteY0" fmla="*/ 0 h 3492147"/>
              <a:gd name="connsiteX1" fmla="*/ 82930 w 682020"/>
              <a:gd name="connsiteY1" fmla="*/ 3160986 h 3492147"/>
              <a:gd name="connsiteX2" fmla="*/ 682020 w 682020"/>
              <a:gd name="connsiteY2" fmla="*/ 3177706 h 3492147"/>
              <a:gd name="connsiteX0" fmla="*/ 19868 w 682020"/>
              <a:gd name="connsiteY0" fmla="*/ 0 h 3467824"/>
              <a:gd name="connsiteX1" fmla="*/ 82930 w 682020"/>
              <a:gd name="connsiteY1" fmla="*/ 3160986 h 3467824"/>
              <a:gd name="connsiteX2" fmla="*/ 682020 w 682020"/>
              <a:gd name="connsiteY2" fmla="*/ 3177706 h 3467824"/>
              <a:gd name="connsiteX0" fmla="*/ 75144 w 737296"/>
              <a:gd name="connsiteY0" fmla="*/ 0 h 3481933"/>
              <a:gd name="connsiteX1" fmla="*/ 138206 w 737296"/>
              <a:gd name="connsiteY1" fmla="*/ 3160986 h 3481933"/>
              <a:gd name="connsiteX2" fmla="*/ 737296 w 737296"/>
              <a:gd name="connsiteY2" fmla="*/ 3177706 h 3481933"/>
              <a:gd name="connsiteX0" fmla="*/ 33503 w 695655"/>
              <a:gd name="connsiteY0" fmla="*/ 0 h 3485473"/>
              <a:gd name="connsiteX1" fmla="*/ 96565 w 695655"/>
              <a:gd name="connsiteY1" fmla="*/ 3160986 h 3485473"/>
              <a:gd name="connsiteX2" fmla="*/ 695655 w 695655"/>
              <a:gd name="connsiteY2" fmla="*/ 3177706 h 3485473"/>
              <a:gd name="connsiteX0" fmla="*/ 8996 w 671148"/>
              <a:gd name="connsiteY0" fmla="*/ 0 h 3485473"/>
              <a:gd name="connsiteX1" fmla="*/ 72058 w 671148"/>
              <a:gd name="connsiteY1" fmla="*/ 3160986 h 3485473"/>
              <a:gd name="connsiteX2" fmla="*/ 671148 w 671148"/>
              <a:gd name="connsiteY2" fmla="*/ 3177706 h 3485473"/>
              <a:gd name="connsiteX0" fmla="*/ 7945 w 670097"/>
              <a:gd name="connsiteY0" fmla="*/ 0 h 3405811"/>
              <a:gd name="connsiteX1" fmla="*/ 71007 w 670097"/>
              <a:gd name="connsiteY1" fmla="*/ 3160986 h 3405811"/>
              <a:gd name="connsiteX2" fmla="*/ 670097 w 670097"/>
              <a:gd name="connsiteY2" fmla="*/ 3177706 h 340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097" h="3405811">
                <a:moveTo>
                  <a:pt x="7945" y="0"/>
                </a:moveTo>
                <a:cubicBezTo>
                  <a:pt x="-15704" y="1328901"/>
                  <a:pt x="15828" y="2781630"/>
                  <a:pt x="71007" y="3160986"/>
                </a:cubicBezTo>
                <a:cubicBezTo>
                  <a:pt x="126186" y="3540342"/>
                  <a:pt x="370552" y="3425110"/>
                  <a:pt x="670097" y="317770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5101797">
            <a:off x="2408427" y="5799742"/>
            <a:ext cx="577576" cy="617571"/>
          </a:xfrm>
          <a:prstGeom prst="rightArrow">
            <a:avLst/>
          </a:prstGeom>
          <a:solidFill>
            <a:srgbClr val="FF7F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44347" y="5607417"/>
            <a:ext cx="6490897" cy="87753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50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Ellipse 146"/>
          <p:cNvSpPr/>
          <p:nvPr/>
        </p:nvSpPr>
        <p:spPr>
          <a:xfrm>
            <a:off x="2848877" y="5579501"/>
            <a:ext cx="362436" cy="13134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611555" y="5313805"/>
            <a:ext cx="3551020" cy="1246362"/>
            <a:chOff x="1681316" y="1538014"/>
            <a:chExt cx="5851298" cy="21791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316" y="1538014"/>
              <a:ext cx="5832648" cy="2179104"/>
            </a:xfrm>
            <a:prstGeom prst="rect">
              <a:avLst/>
            </a:prstGeom>
            <a:ln w="38100">
              <a:noFill/>
            </a:ln>
          </p:spPr>
        </p:pic>
        <p:grpSp>
          <p:nvGrpSpPr>
            <p:cNvPr id="61" name="Group 60"/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62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0" name="Textfeld 186"/>
          <p:cNvSpPr txBox="1"/>
          <p:nvPr/>
        </p:nvSpPr>
        <p:spPr>
          <a:xfrm>
            <a:off x="210282" y="5712684"/>
            <a:ext cx="172233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sz="1400" dirty="0" smtClean="0">
                <a:solidFill>
                  <a:srgbClr val="000000"/>
                </a:solidFill>
                <a:latin typeface="Calibri"/>
              </a:rPr>
              <a:t>Bessel beam </a:t>
            </a:r>
            <a:r>
              <a:rPr lang="de-AT" sz="1400" dirty="0" err="1" smtClean="0">
                <a:solidFill>
                  <a:srgbClr val="000000"/>
                </a:solidFill>
                <a:latin typeface="Calibri"/>
              </a:rPr>
              <a:t>guide</a:t>
            </a:r>
            <a:endParaRPr lang="de-AT" sz="1400" dirty="0" smtClean="0">
              <a:solidFill>
                <a:srgbClr val="000000"/>
              </a:solidFill>
              <a:latin typeface="Calibri"/>
            </a:endParaRPr>
          </a:p>
          <a:p>
            <a:pPr algn="l"/>
            <a:r>
              <a:rPr lang="de-AT" sz="1400" dirty="0" smtClean="0">
                <a:solidFill>
                  <a:srgbClr val="000000"/>
                </a:solidFill>
                <a:latin typeface="Calibri"/>
              </a:rPr>
              <a:t>+ </a:t>
            </a:r>
            <a:r>
              <a:rPr lang="de-AT" sz="1400" dirty="0" err="1" smtClean="0">
                <a:solidFill>
                  <a:srgbClr val="000000"/>
                </a:solidFill>
                <a:latin typeface="Calibri"/>
              </a:rPr>
              <a:t>transparency</a:t>
            </a:r>
            <a:r>
              <a:rPr lang="de-AT" sz="1400" dirty="0" smtClean="0">
                <a:solidFill>
                  <a:srgbClr val="000000"/>
                </a:solidFill>
                <a:latin typeface="Calibri"/>
              </a:rPr>
              <a:t> beam</a:t>
            </a:r>
            <a:endParaRPr lang="de-AT" sz="14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3202795" y="5640540"/>
            <a:ext cx="1156138" cy="74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Freihandform 12"/>
          <p:cNvSpPr/>
          <p:nvPr/>
        </p:nvSpPr>
        <p:spPr>
          <a:xfrm rot="194959">
            <a:off x="5457383" y="2935460"/>
            <a:ext cx="1672199" cy="173758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Ellipse 146"/>
          <p:cNvSpPr/>
          <p:nvPr/>
        </p:nvSpPr>
        <p:spPr>
          <a:xfrm rot="242890">
            <a:off x="6294921" y="2996309"/>
            <a:ext cx="141438" cy="45719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5972741" y="2230821"/>
            <a:ext cx="254638" cy="875387"/>
          </a:xfrm>
          <a:custGeom>
            <a:avLst/>
            <a:gdLst>
              <a:gd name="connsiteX0" fmla="*/ 33921 w 254638"/>
              <a:gd name="connsiteY0" fmla="*/ 0 h 875387"/>
              <a:gd name="connsiteX1" fmla="*/ 18156 w 254638"/>
              <a:gd name="connsiteY1" fmla="*/ 796158 h 875387"/>
              <a:gd name="connsiteX2" fmla="*/ 254638 w 254638"/>
              <a:gd name="connsiteY2" fmla="*/ 804041 h 87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8" h="875387">
                <a:moveTo>
                  <a:pt x="33921" y="0"/>
                </a:moveTo>
                <a:cubicBezTo>
                  <a:pt x="7645" y="331075"/>
                  <a:pt x="-18630" y="662151"/>
                  <a:pt x="18156" y="796158"/>
                </a:cubicBezTo>
                <a:cubicBezTo>
                  <a:pt x="54942" y="930165"/>
                  <a:pt x="154790" y="867103"/>
                  <a:pt x="254638" y="80404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485941" y="3027766"/>
            <a:ext cx="791270" cy="5460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1" name="Group 70"/>
          <p:cNvGrpSpPr/>
          <p:nvPr/>
        </p:nvGrpSpPr>
        <p:grpSpPr>
          <a:xfrm>
            <a:off x="7185674" y="5570448"/>
            <a:ext cx="937798" cy="159352"/>
            <a:chOff x="5707423" y="1698559"/>
            <a:chExt cx="2403513" cy="989621"/>
          </a:xfrm>
        </p:grpSpPr>
        <p:sp>
          <p:nvSpPr>
            <p:cNvPr id="72" name="Freeform 11"/>
            <p:cNvSpPr>
              <a:spLocks/>
            </p:cNvSpPr>
            <p:nvPr/>
          </p:nvSpPr>
          <p:spPr bwMode="auto">
            <a:xfrm>
              <a:off x="7684597" y="1698559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19050">
              <a:solidFill>
                <a:srgbClr val="8AE2FE">
                  <a:alpha val="47059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eaLnBrk="0" hangingPunct="0"/>
              <a:endParaRPr lang="de-DE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>
              <a:off x="5707423" y="1698559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19050">
              <a:solidFill>
                <a:srgbClr val="8AE2FE">
                  <a:alpha val="47059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eaLnBrk="0" hangingPunct="0"/>
              <a:endParaRPr lang="de-DE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8"/>
            <p:cNvSpPr>
              <a:spLocks/>
            </p:cNvSpPr>
            <p:nvPr/>
          </p:nvSpPr>
          <p:spPr bwMode="auto">
            <a:xfrm>
              <a:off x="6196308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19050">
              <a:solidFill>
                <a:srgbClr val="8AE2FE">
                  <a:alpha val="47059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eaLnBrk="0" hangingPunct="0"/>
              <a:endParaRPr lang="de-DE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6728084" y="1698559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19050">
              <a:solidFill>
                <a:srgbClr val="8AE2FE">
                  <a:alpha val="47059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eaLnBrk="0" hangingPunct="0"/>
              <a:endParaRPr lang="de-DE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7154374" y="1698559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19050">
              <a:solidFill>
                <a:srgbClr val="8AE2FE">
                  <a:alpha val="47059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eaLnBrk="0" hangingPunct="0"/>
              <a:endParaRPr lang="de-DE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583816" y="3843352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724892" y="3843352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723049" y="879235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83816" y="879235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Why atom lasers?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4" name="Textfeld 28"/>
          <p:cNvSpPr txBox="1">
            <a:spLocks noChangeArrowheads="1"/>
          </p:cNvSpPr>
          <p:nvPr/>
        </p:nvSpPr>
        <p:spPr bwMode="auto">
          <a:xfrm>
            <a:off x="4723049" y="934741"/>
            <a:ext cx="3853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Studies of </a:t>
            </a:r>
            <a:r>
              <a:rPr lang="de-AT" sz="2000" dirty="0" err="1" smtClean="0">
                <a:solidFill>
                  <a:srgbClr val="0070C0"/>
                </a:solidFill>
              </a:rPr>
              <a:t>quantum</a:t>
            </a:r>
            <a:r>
              <a:rPr lang="de-AT" sz="2000" dirty="0" smtClean="0">
                <a:solidFill>
                  <a:srgbClr val="0070C0"/>
                </a:solidFill>
              </a:rPr>
              <a:t> </a:t>
            </a:r>
            <a:r>
              <a:rPr lang="de-AT" sz="2000" dirty="0" err="1" smtClean="0">
                <a:solidFill>
                  <a:srgbClr val="0070C0"/>
                </a:solidFill>
              </a:rPr>
              <a:t>mechanics</a:t>
            </a:r>
            <a:endParaRPr lang="de-AT" sz="2000" dirty="0">
              <a:solidFill>
                <a:srgbClr val="0070C0"/>
              </a:solidFill>
            </a:endParaRPr>
          </a:p>
        </p:txBody>
      </p:sp>
      <p:sp>
        <p:nvSpPr>
          <p:cNvPr id="5" name="Textfeld 28"/>
          <p:cNvSpPr txBox="1">
            <a:spLocks noChangeArrowheads="1"/>
          </p:cNvSpPr>
          <p:nvPr/>
        </p:nvSpPr>
        <p:spPr bwMode="auto">
          <a:xfrm>
            <a:off x="581973" y="3887974"/>
            <a:ext cx="3855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Quantum </a:t>
            </a:r>
            <a:r>
              <a:rPr lang="de-AT" sz="2000" dirty="0" err="1" smtClean="0">
                <a:solidFill>
                  <a:srgbClr val="0070C0"/>
                </a:solidFill>
              </a:rPr>
              <a:t>technology</a:t>
            </a:r>
            <a:endParaRPr lang="de-AT" sz="1600" dirty="0" smtClean="0">
              <a:solidFill>
                <a:prstClr val="black"/>
              </a:solidFill>
            </a:endParaRPr>
          </a:p>
        </p:txBody>
      </p:sp>
      <p:sp>
        <p:nvSpPr>
          <p:cNvPr id="6" name="Textfeld 28"/>
          <p:cNvSpPr txBox="1">
            <a:spLocks noChangeArrowheads="1"/>
          </p:cNvSpPr>
          <p:nvPr/>
        </p:nvSpPr>
        <p:spPr bwMode="auto">
          <a:xfrm>
            <a:off x="4968113" y="5845290"/>
            <a:ext cx="34850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Cold</a:t>
            </a:r>
            <a:r>
              <a:rPr lang="de-AT" sz="1400" dirty="0" smtClean="0">
                <a:solidFill>
                  <a:prstClr val="black"/>
                </a:solidFill>
              </a:rPr>
              <a:t> e</a:t>
            </a:r>
            <a:r>
              <a:rPr lang="de-AT" sz="1400" baseline="30000" dirty="0" smtClean="0">
                <a:solidFill>
                  <a:prstClr val="black"/>
                </a:solidFill>
              </a:rPr>
              <a:t>-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or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ion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sources</a:t>
            </a:r>
            <a:endParaRPr lang="de-AT" sz="1400" dirty="0" smtClean="0">
              <a:solidFill>
                <a:prstClr val="black"/>
              </a:solidFill>
            </a:endParaRPr>
          </a:p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Perpetual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sympathetic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cooling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reservoir</a:t>
            </a:r>
            <a:endParaRPr lang="de-AT" sz="1400" dirty="0" smtClean="0">
              <a:solidFill>
                <a:prstClr val="black"/>
              </a:solidFill>
            </a:endParaRPr>
          </a:p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Lithography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feld 28"/>
          <p:cNvSpPr txBox="1">
            <a:spLocks noChangeArrowheads="1"/>
          </p:cNvSpPr>
          <p:nvPr/>
        </p:nvSpPr>
        <p:spPr bwMode="auto">
          <a:xfrm>
            <a:off x="581973" y="934741"/>
            <a:ext cx="3855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Precision measurement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458896" y="1420830"/>
            <a:ext cx="2115709" cy="1564106"/>
            <a:chOff x="1329751" y="2414402"/>
            <a:chExt cx="1464716" cy="1082838"/>
          </a:xfrm>
        </p:grpSpPr>
        <p:sp>
          <p:nvSpPr>
            <p:cNvPr id="11" name="Rectangle 10"/>
            <p:cNvSpPr/>
            <p:nvPr/>
          </p:nvSpPr>
          <p:spPr>
            <a:xfrm>
              <a:off x="1329751" y="2414402"/>
              <a:ext cx="1464716" cy="1082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08862" y="2435847"/>
              <a:ext cx="1306494" cy="871020"/>
              <a:chOff x="-1462137" y="4719864"/>
              <a:chExt cx="1306494" cy="871020"/>
            </a:xfrm>
          </p:grpSpPr>
          <p:sp>
            <p:nvSpPr>
              <p:cNvPr id="13" name="Rectangle 12"/>
              <p:cNvSpPr/>
              <p:nvPr/>
            </p:nvSpPr>
            <p:spPr>
              <a:xfrm rot="18229230">
                <a:off x="-1262828" y="5181434"/>
                <a:ext cx="570267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825439" y="4965902"/>
                <a:ext cx="666383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-449334" y="4965903"/>
                <a:ext cx="293691" cy="174697"/>
                <a:chOff x="-437802" y="4580748"/>
                <a:chExt cx="182779" cy="519602"/>
              </a:xfrm>
            </p:grpSpPr>
            <p:sp>
              <p:nvSpPr>
                <p:cNvPr id="30" name="Rectangle 29"/>
                <p:cNvSpPr/>
                <p:nvPr/>
              </p:nvSpPr>
              <p:spPr>
                <a:xfrm rot="16200000">
                  <a:off x="-55475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16200000">
                  <a:off x="-58048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 rot="16200000">
                  <a:off x="-606213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 rot="16200000">
                  <a:off x="-631942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rot="16200000">
                  <a:off x="-65767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rot="16200000">
                  <a:off x="-68340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 rot="16200000">
                  <a:off x="-529026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 rot="4193408">
                <a:off x="-860039" y="4900806"/>
                <a:ext cx="45719" cy="156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1462137" y="5425659"/>
                <a:ext cx="690125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ight Arrow 17"/>
              <p:cNvSpPr>
                <a:spLocks noChangeAspect="1"/>
              </p:cNvSpPr>
              <p:nvPr/>
            </p:nvSpPr>
            <p:spPr>
              <a:xfrm>
                <a:off x="-1408748" y="5436615"/>
                <a:ext cx="142493" cy="71348"/>
              </a:xfrm>
              <a:prstGeom prst="rightArrow">
                <a:avLst/>
              </a:prstGeom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H="1">
                <a:off x="-1166043" y="5364919"/>
                <a:ext cx="46798" cy="2259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8229230">
                <a:off x="-974477" y="5082818"/>
                <a:ext cx="833908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4193408">
                <a:off x="-778583" y="5429588"/>
                <a:ext cx="45719" cy="156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 rot="18358339">
                <a:off x="-481996" y="4780664"/>
                <a:ext cx="252351" cy="152145"/>
                <a:chOff x="-437802" y="4580748"/>
                <a:chExt cx="157051" cy="519602"/>
              </a:xfrm>
            </p:grpSpPr>
            <p:sp>
              <p:nvSpPr>
                <p:cNvPr id="24" name="Rectangle 23"/>
                <p:cNvSpPr/>
                <p:nvPr/>
              </p:nvSpPr>
              <p:spPr>
                <a:xfrm rot="16200000">
                  <a:off x="-55475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16200000">
                  <a:off x="-58048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 rot="16200000">
                  <a:off x="-606213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16200000">
                  <a:off x="-631942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 rot="16200000">
                  <a:off x="-65767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rot="16200000">
                  <a:off x="-68340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 flipH="1">
                <a:off x="-501873" y="4905848"/>
                <a:ext cx="46798" cy="2259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0" name="Textfeld 28"/>
          <p:cNvSpPr txBox="1">
            <a:spLocks noChangeArrowheads="1"/>
          </p:cNvSpPr>
          <p:nvPr/>
        </p:nvSpPr>
        <p:spPr bwMode="auto">
          <a:xfrm>
            <a:off x="1117102" y="3086712"/>
            <a:ext cx="2952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Atom interferometry</a:t>
            </a:r>
          </a:p>
          <a:p>
            <a:pPr marL="285750" indent="-285750" algn="l">
              <a:spcBef>
                <a:spcPct val="0"/>
              </a:spcBef>
            </a:pPr>
            <a:r>
              <a:rPr lang="en-US" sz="1400" dirty="0" err="1" smtClean="0">
                <a:solidFill>
                  <a:srgbClr val="000000"/>
                </a:solidFill>
              </a:rPr>
              <a:t>Superradiant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mHz</a:t>
            </a:r>
            <a:r>
              <a:rPr lang="en-US" sz="1400" dirty="0" smtClean="0">
                <a:solidFill>
                  <a:srgbClr val="000000"/>
                </a:solidFill>
              </a:rPr>
              <a:t>-linewidth laser</a:t>
            </a:r>
          </a:p>
        </p:txBody>
      </p:sp>
      <p:sp>
        <p:nvSpPr>
          <p:cNvPr id="44" name="Textfeld 28"/>
          <p:cNvSpPr txBox="1">
            <a:spLocks noChangeArrowheads="1"/>
          </p:cNvSpPr>
          <p:nvPr/>
        </p:nvSpPr>
        <p:spPr bwMode="auto">
          <a:xfrm>
            <a:off x="5216369" y="3080462"/>
            <a:ext cx="25008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smtClean="0">
                <a:solidFill>
                  <a:prstClr val="black"/>
                </a:solidFill>
              </a:rPr>
              <a:t>Dissipative </a:t>
            </a:r>
            <a:r>
              <a:rPr lang="de-AT" sz="1400" dirty="0" err="1" smtClean="0">
                <a:solidFill>
                  <a:prstClr val="black"/>
                </a:solidFill>
              </a:rPr>
              <a:t>driven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systems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</a:p>
          <a:p>
            <a:pPr marL="285750" indent="-285750" algn="l">
              <a:spcBef>
                <a:spcPct val="0"/>
              </a:spcBef>
            </a:pPr>
            <a:r>
              <a:rPr lang="de-AT" sz="1400" dirty="0" smtClean="0">
                <a:solidFill>
                  <a:prstClr val="black"/>
                </a:solidFill>
              </a:rPr>
              <a:t>Quantum </a:t>
            </a:r>
            <a:r>
              <a:rPr lang="de-AT" sz="1400" dirty="0" err="1" smtClean="0">
                <a:solidFill>
                  <a:prstClr val="black"/>
                </a:solidFill>
              </a:rPr>
              <a:t>turbulence</a:t>
            </a:r>
            <a:endParaRPr lang="de-AT" sz="1400" dirty="0" smtClean="0">
              <a:solidFill>
                <a:prstClr val="black"/>
              </a:solidFill>
            </a:endParaRPr>
          </a:p>
        </p:txBody>
      </p:sp>
      <p:sp>
        <p:nvSpPr>
          <p:cNvPr id="45" name="Textfeld 28"/>
          <p:cNvSpPr txBox="1">
            <a:spLocks noChangeArrowheads="1"/>
          </p:cNvSpPr>
          <p:nvPr/>
        </p:nvSpPr>
        <p:spPr bwMode="auto">
          <a:xfrm>
            <a:off x="1090529" y="6051341"/>
            <a:ext cx="2770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Conversion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into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chain</a:t>
            </a:r>
            <a:r>
              <a:rPr lang="de-AT" sz="1400" dirty="0" smtClean="0">
                <a:solidFill>
                  <a:prstClr val="black"/>
                </a:solidFill>
              </a:rPr>
              <a:t> of </a:t>
            </a:r>
            <a:r>
              <a:rPr lang="de-AT" sz="1400" dirty="0" err="1" smtClean="0">
                <a:solidFill>
                  <a:prstClr val="black"/>
                </a:solidFill>
              </a:rPr>
              <a:t>atoms</a:t>
            </a:r>
            <a:endParaRPr lang="de-AT" sz="1400" dirty="0" smtClean="0">
              <a:solidFill>
                <a:prstClr val="black"/>
              </a:solidFill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1400" dirty="0" smtClean="0">
                <a:solidFill>
                  <a:prstClr val="black"/>
                </a:solidFill>
              </a:rPr>
              <a:t>       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smtClean="0">
                <a:solidFill>
                  <a:prstClr val="black"/>
                </a:solidFill>
              </a:rPr>
              <a:t>      </a:t>
            </a:r>
            <a:r>
              <a:rPr lang="de-AT" sz="1400" dirty="0">
                <a:solidFill>
                  <a:prstClr val="black"/>
                </a:solidFill>
              </a:rPr>
              <a:t>Q</a:t>
            </a:r>
            <a:r>
              <a:rPr lang="de-AT" sz="1400" dirty="0" smtClean="0">
                <a:solidFill>
                  <a:prstClr val="black"/>
                </a:solidFill>
              </a:rPr>
              <a:t>uantum FIFO </a:t>
            </a:r>
            <a:r>
              <a:rPr lang="de-AT" sz="1400" dirty="0" err="1" smtClean="0">
                <a:solidFill>
                  <a:prstClr val="black"/>
                </a:solidFill>
              </a:rPr>
              <a:t>memory</a:t>
            </a:r>
            <a:endParaRPr lang="de-AT" sz="1400" dirty="0" smtClean="0">
              <a:solidFill>
                <a:prstClr val="black"/>
              </a:solidFill>
            </a:endParaRPr>
          </a:p>
        </p:txBody>
      </p:sp>
      <p:sp>
        <p:nvSpPr>
          <p:cNvPr id="46" name="Textfeld 28"/>
          <p:cNvSpPr txBox="1">
            <a:spLocks noChangeArrowheads="1"/>
          </p:cNvSpPr>
          <p:nvPr/>
        </p:nvSpPr>
        <p:spPr bwMode="auto">
          <a:xfrm>
            <a:off x="4724892" y="3887974"/>
            <a:ext cx="38515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Technology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1" y="1364992"/>
            <a:ext cx="1753090" cy="1715470"/>
          </a:xfrm>
          <a:prstGeom prst="rect">
            <a:avLst/>
          </a:prstGeom>
        </p:spPr>
      </p:pic>
      <p:sp>
        <p:nvSpPr>
          <p:cNvPr id="48" name="Textfeld 28"/>
          <p:cNvSpPr txBox="1">
            <a:spLocks noChangeArrowheads="1"/>
          </p:cNvSpPr>
          <p:nvPr/>
        </p:nvSpPr>
        <p:spPr bwMode="auto">
          <a:xfrm>
            <a:off x="6494999" y="2821109"/>
            <a:ext cx="1471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1000" dirty="0" smtClean="0">
                <a:solidFill>
                  <a:srgbClr val="FFFFFF"/>
                </a:solidFill>
              </a:rPr>
              <a:t>Anderson group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24" y="4393367"/>
            <a:ext cx="2293052" cy="1579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93" y="4468615"/>
            <a:ext cx="3235465" cy="1299463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 bwMode="auto">
          <a:xfrm>
            <a:off x="1510772" y="6410149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4498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5360871" y="2041210"/>
            <a:ext cx="2403513" cy="229652"/>
            <a:chOff x="5707423" y="1698559"/>
            <a:chExt cx="2403513" cy="989621"/>
          </a:xfrm>
        </p:grpSpPr>
        <p:sp>
          <p:nvSpPr>
            <p:cNvPr id="153" name="Freeform 11"/>
            <p:cNvSpPr>
              <a:spLocks/>
            </p:cNvSpPr>
            <p:nvPr/>
          </p:nvSpPr>
          <p:spPr bwMode="auto">
            <a:xfrm>
              <a:off x="7684597" y="1698559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4" name="Freeform 7"/>
            <p:cNvSpPr>
              <a:spLocks/>
            </p:cNvSpPr>
            <p:nvPr/>
          </p:nvSpPr>
          <p:spPr bwMode="auto">
            <a:xfrm>
              <a:off x="5707423" y="1698559"/>
              <a:ext cx="387589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" name="Freeform 8"/>
            <p:cNvSpPr>
              <a:spLocks/>
            </p:cNvSpPr>
            <p:nvPr/>
          </p:nvSpPr>
          <p:spPr bwMode="auto">
            <a:xfrm>
              <a:off x="6082007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6" name="Freeform 9"/>
            <p:cNvSpPr>
              <a:spLocks/>
            </p:cNvSpPr>
            <p:nvPr/>
          </p:nvSpPr>
          <p:spPr bwMode="auto">
            <a:xfrm>
              <a:off x="6611920" y="1698559"/>
              <a:ext cx="64127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7" name="Freeform 10"/>
            <p:cNvSpPr>
              <a:spLocks/>
            </p:cNvSpPr>
            <p:nvPr/>
          </p:nvSpPr>
          <p:spPr bwMode="auto">
            <a:xfrm>
              <a:off x="7253190" y="1698559"/>
              <a:ext cx="438323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671445" y="4567959"/>
            <a:ext cx="2412305" cy="146548"/>
            <a:chOff x="2671445" y="4013496"/>
            <a:chExt cx="2412305" cy="989621"/>
          </a:xfrm>
        </p:grpSpPr>
        <p:sp>
          <p:nvSpPr>
            <p:cNvPr id="99" name="Freeform 11"/>
            <p:cNvSpPr>
              <a:spLocks/>
            </p:cNvSpPr>
            <p:nvPr/>
          </p:nvSpPr>
          <p:spPr bwMode="auto">
            <a:xfrm>
              <a:off x="4657411" y="4013496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11" name="Freeform 7"/>
            <p:cNvSpPr>
              <a:spLocks/>
            </p:cNvSpPr>
            <p:nvPr/>
          </p:nvSpPr>
          <p:spPr bwMode="auto">
            <a:xfrm>
              <a:off x="2671445" y="4013496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12" name="Freeform 8"/>
            <p:cNvSpPr>
              <a:spLocks/>
            </p:cNvSpPr>
            <p:nvPr/>
          </p:nvSpPr>
          <p:spPr bwMode="auto">
            <a:xfrm>
              <a:off x="3160330" y="4013496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13" name="Freeform 9"/>
            <p:cNvSpPr>
              <a:spLocks/>
            </p:cNvSpPr>
            <p:nvPr/>
          </p:nvSpPr>
          <p:spPr bwMode="auto">
            <a:xfrm>
              <a:off x="3692106" y="4013496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14" name="Freeform 10"/>
            <p:cNvSpPr>
              <a:spLocks/>
            </p:cNvSpPr>
            <p:nvPr/>
          </p:nvSpPr>
          <p:spPr bwMode="auto">
            <a:xfrm>
              <a:off x="4118396" y="4013496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70" name="Freeform 11"/>
          <p:cNvSpPr>
            <a:spLocks/>
          </p:cNvSpPr>
          <p:nvPr/>
        </p:nvSpPr>
        <p:spPr bwMode="auto">
          <a:xfrm>
            <a:off x="4657411" y="1657708"/>
            <a:ext cx="426339" cy="989621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4986066" y="1489550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76428" y="1304084"/>
            <a:ext cx="758963" cy="1725283"/>
            <a:chOff x="1233578" y="1958196"/>
            <a:chExt cx="758963" cy="1725283"/>
          </a:xfrm>
        </p:grpSpPr>
        <p:sp>
          <p:nvSpPr>
            <p:cNvPr id="4" name="Arc 3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 rot="10800000">
            <a:off x="4593701" y="1286764"/>
            <a:ext cx="758963" cy="1725283"/>
            <a:chOff x="1233578" y="1958196"/>
            <a:chExt cx="758963" cy="1725283"/>
          </a:xfrm>
        </p:grpSpPr>
        <p:sp>
          <p:nvSpPr>
            <p:cNvPr id="23" name="Arc 22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Rechteck 175"/>
          <p:cNvSpPr/>
          <p:nvPr/>
        </p:nvSpPr>
        <p:spPr>
          <a:xfrm>
            <a:off x="339306" y="1028395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 smtClean="0">
                <a:solidFill>
                  <a:srgbClr val="0070C0"/>
                </a:solidFill>
                <a:latin typeface="Arial" charset="0"/>
              </a:rPr>
              <a:t>Normal clock laser:</a:t>
            </a:r>
            <a:r>
              <a:rPr lang="en-GB" sz="16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frequency stability from length of cavity</a:t>
            </a:r>
            <a:endParaRPr lang="de-DE" sz="16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" name="Freeform 7"/>
          <p:cNvSpPr>
            <a:spLocks/>
          </p:cNvSpPr>
          <p:nvPr/>
        </p:nvSpPr>
        <p:spPr bwMode="auto">
          <a:xfrm>
            <a:off x="2671445" y="1657708"/>
            <a:ext cx="486557" cy="989621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7" name="Freeform 8"/>
          <p:cNvSpPr>
            <a:spLocks/>
          </p:cNvSpPr>
          <p:nvPr/>
        </p:nvSpPr>
        <p:spPr bwMode="auto">
          <a:xfrm>
            <a:off x="3160330" y="1657708"/>
            <a:ext cx="529913" cy="989621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8" name="Freeform 9"/>
          <p:cNvSpPr>
            <a:spLocks/>
          </p:cNvSpPr>
          <p:nvPr/>
        </p:nvSpPr>
        <p:spPr bwMode="auto">
          <a:xfrm>
            <a:off x="3692106" y="1657708"/>
            <a:ext cx="423930" cy="989621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9" name="Freeform 10"/>
          <p:cNvSpPr>
            <a:spLocks/>
          </p:cNvSpPr>
          <p:nvPr/>
        </p:nvSpPr>
        <p:spPr bwMode="auto">
          <a:xfrm>
            <a:off x="4118396" y="1657708"/>
            <a:ext cx="537139" cy="989621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5" name="Rechteck 175"/>
          <p:cNvSpPr/>
          <p:nvPr/>
        </p:nvSpPr>
        <p:spPr>
          <a:xfrm>
            <a:off x="339306" y="3411915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 err="1" smtClean="0">
                <a:solidFill>
                  <a:srgbClr val="0070C0"/>
                </a:solidFill>
                <a:latin typeface="Arial" charset="0"/>
              </a:rPr>
              <a:t>Superradiant</a:t>
            </a:r>
            <a:r>
              <a:rPr lang="en-GB" sz="1600" b="1" dirty="0" smtClean="0">
                <a:solidFill>
                  <a:srgbClr val="0070C0"/>
                </a:solidFill>
                <a:latin typeface="Arial" charset="0"/>
              </a:rPr>
              <a:t> clock laser:</a:t>
            </a:r>
            <a:r>
              <a:rPr lang="en-GB" sz="16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frequency stability from ensemble spin of atoms</a:t>
            </a:r>
            <a:endParaRPr lang="de-DE" sz="1600" dirty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352664" y="2038262"/>
            <a:ext cx="2403513" cy="229652"/>
            <a:chOff x="5707423" y="1698559"/>
            <a:chExt cx="2403513" cy="989621"/>
          </a:xfrm>
        </p:grpSpPr>
        <p:sp>
          <p:nvSpPr>
            <p:cNvPr id="76" name="Freeform 11"/>
            <p:cNvSpPr>
              <a:spLocks/>
            </p:cNvSpPr>
            <p:nvPr/>
          </p:nvSpPr>
          <p:spPr bwMode="auto">
            <a:xfrm>
              <a:off x="7684597" y="1698559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7" name="Freeform 7"/>
            <p:cNvSpPr>
              <a:spLocks/>
            </p:cNvSpPr>
            <p:nvPr/>
          </p:nvSpPr>
          <p:spPr bwMode="auto">
            <a:xfrm>
              <a:off x="5707423" y="1698559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8" name="Freeform 8"/>
            <p:cNvSpPr>
              <a:spLocks/>
            </p:cNvSpPr>
            <p:nvPr/>
          </p:nvSpPr>
          <p:spPr bwMode="auto">
            <a:xfrm>
              <a:off x="6196308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9" name="Freeform 9"/>
            <p:cNvSpPr>
              <a:spLocks/>
            </p:cNvSpPr>
            <p:nvPr/>
          </p:nvSpPr>
          <p:spPr bwMode="auto">
            <a:xfrm>
              <a:off x="6728084" y="1698559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80" name="Freeform 10"/>
            <p:cNvSpPr>
              <a:spLocks/>
            </p:cNvSpPr>
            <p:nvPr/>
          </p:nvSpPr>
          <p:spPr bwMode="auto">
            <a:xfrm>
              <a:off x="7154374" y="1698559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00" name="Rectangle 99"/>
          <p:cNvSpPr/>
          <p:nvPr/>
        </p:nvSpPr>
        <p:spPr bwMode="auto">
          <a:xfrm>
            <a:off x="4986066" y="3974895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2276428" y="3789429"/>
            <a:ext cx="758963" cy="1725283"/>
            <a:chOff x="1233578" y="1958196"/>
            <a:chExt cx="758963" cy="1725283"/>
          </a:xfrm>
        </p:grpSpPr>
        <p:sp>
          <p:nvSpPr>
            <p:cNvPr id="102" name="Arc 101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6" name="Group 105"/>
          <p:cNvGrpSpPr/>
          <p:nvPr/>
        </p:nvGrpSpPr>
        <p:grpSpPr>
          <a:xfrm rot="10800000">
            <a:off x="4593701" y="3754857"/>
            <a:ext cx="758963" cy="1725283"/>
            <a:chOff x="1233578" y="1958196"/>
            <a:chExt cx="758963" cy="1725283"/>
          </a:xfrm>
        </p:grpSpPr>
        <p:sp>
          <p:nvSpPr>
            <p:cNvPr id="107" name="Arc 106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5" name="Group 114"/>
          <p:cNvGrpSpPr/>
          <p:nvPr/>
        </p:nvGrpSpPr>
        <p:grpSpPr>
          <a:xfrm>
            <a:off x="5352664" y="4572401"/>
            <a:ext cx="2403513" cy="129102"/>
            <a:chOff x="5707423" y="1698559"/>
            <a:chExt cx="2403513" cy="989621"/>
          </a:xfrm>
        </p:grpSpPr>
        <p:sp>
          <p:nvSpPr>
            <p:cNvPr id="116" name="Freeform 11"/>
            <p:cNvSpPr>
              <a:spLocks/>
            </p:cNvSpPr>
            <p:nvPr/>
          </p:nvSpPr>
          <p:spPr bwMode="auto">
            <a:xfrm>
              <a:off x="7684597" y="1698559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17" name="Freeform 7"/>
            <p:cNvSpPr>
              <a:spLocks/>
            </p:cNvSpPr>
            <p:nvPr/>
          </p:nvSpPr>
          <p:spPr bwMode="auto">
            <a:xfrm>
              <a:off x="5707423" y="1698559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18" name="Freeform 8"/>
            <p:cNvSpPr>
              <a:spLocks/>
            </p:cNvSpPr>
            <p:nvPr/>
          </p:nvSpPr>
          <p:spPr bwMode="auto">
            <a:xfrm>
              <a:off x="6196308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19" name="Freeform 9"/>
            <p:cNvSpPr>
              <a:spLocks/>
            </p:cNvSpPr>
            <p:nvPr/>
          </p:nvSpPr>
          <p:spPr bwMode="auto">
            <a:xfrm>
              <a:off x="6728084" y="1698559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20" name="Freeform 10"/>
            <p:cNvSpPr>
              <a:spLocks/>
            </p:cNvSpPr>
            <p:nvPr/>
          </p:nvSpPr>
          <p:spPr bwMode="auto">
            <a:xfrm>
              <a:off x="7154374" y="1698559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105030" y="4255825"/>
            <a:ext cx="239852" cy="382038"/>
            <a:chOff x="6306566" y="4963590"/>
            <a:chExt cx="239852" cy="382038"/>
          </a:xfrm>
        </p:grpSpPr>
        <p:cxnSp>
          <p:nvCxnSpPr>
            <p:cNvPr id="124" name="Straight Arrow Connector 123"/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2" name="Oval 23"/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434923" y="4523607"/>
            <a:ext cx="239852" cy="382038"/>
            <a:chOff x="6306566" y="4963590"/>
            <a:chExt cx="239852" cy="382038"/>
          </a:xfrm>
        </p:grpSpPr>
        <p:cxnSp>
          <p:nvCxnSpPr>
            <p:cNvPr id="127" name="Straight Arrow Connector 126"/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8" name="Oval 23"/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821165" y="4234850"/>
            <a:ext cx="239852" cy="382038"/>
            <a:chOff x="6306566" y="4963590"/>
            <a:chExt cx="239852" cy="382038"/>
          </a:xfrm>
        </p:grpSpPr>
        <p:cxnSp>
          <p:nvCxnSpPr>
            <p:cNvPr id="130" name="Straight Arrow Connector 129"/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1" name="Oval 23"/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180313" y="4412728"/>
            <a:ext cx="239852" cy="382038"/>
            <a:chOff x="6306566" y="4963590"/>
            <a:chExt cx="239852" cy="382038"/>
          </a:xfrm>
        </p:grpSpPr>
        <p:cxnSp>
          <p:nvCxnSpPr>
            <p:cNvPr id="133" name="Straight Arrow Connector 132"/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4" name="Oval 23"/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798127" y="4624157"/>
            <a:ext cx="239852" cy="382038"/>
            <a:chOff x="6306566" y="4963590"/>
            <a:chExt cx="239852" cy="382038"/>
          </a:xfrm>
        </p:grpSpPr>
        <p:cxnSp>
          <p:nvCxnSpPr>
            <p:cNvPr id="136" name="Straight Arrow Connector 135"/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7" name="Oval 23"/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cxnSp>
        <p:nvCxnSpPr>
          <p:cNvPr id="139" name="Straight Arrow Connector 138"/>
          <p:cNvCxnSpPr/>
          <p:nvPr/>
        </p:nvCxnSpPr>
        <p:spPr bwMode="auto">
          <a:xfrm>
            <a:off x="2336651" y="4627054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41" name="Straight Arrow Connector 140"/>
          <p:cNvCxnSpPr/>
          <p:nvPr/>
        </p:nvCxnSpPr>
        <p:spPr bwMode="auto">
          <a:xfrm>
            <a:off x="4672787" y="4624157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50" name="Straight Arrow Connector 149"/>
          <p:cNvCxnSpPr/>
          <p:nvPr/>
        </p:nvCxnSpPr>
        <p:spPr bwMode="auto">
          <a:xfrm>
            <a:off x="2336651" y="2140382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51" name="Straight Arrow Connector 150"/>
          <p:cNvCxnSpPr/>
          <p:nvPr/>
        </p:nvCxnSpPr>
        <p:spPr bwMode="auto">
          <a:xfrm>
            <a:off x="4672787" y="2137485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85" name="Title 1"/>
          <p:cNvSpPr txBox="1">
            <a:spLocks/>
          </p:cNvSpPr>
          <p:nvPr/>
        </p:nvSpPr>
        <p:spPr>
          <a:xfrm>
            <a:off x="65513" y="13994"/>
            <a:ext cx="8229600" cy="7071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i="0" kern="0" smtClean="0">
                <a:solidFill>
                  <a:srgbClr val="0070C0"/>
                </a:solidFill>
              </a:rPr>
              <a:t>mHz-linewidth superradiant laser</a:t>
            </a:r>
            <a:endParaRPr lang="en-GB" i="0" kern="0" dirty="0">
              <a:solidFill>
                <a:srgbClr val="0070C0"/>
              </a:solidFill>
            </a:endParaRPr>
          </a:p>
        </p:txBody>
      </p:sp>
      <p:sp>
        <p:nvSpPr>
          <p:cNvPr id="82" name="Rechteck 175"/>
          <p:cNvSpPr/>
          <p:nvPr/>
        </p:nvSpPr>
        <p:spPr>
          <a:xfrm>
            <a:off x="424619" y="5828420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Need very </a:t>
            </a:r>
            <a:r>
              <a:rPr lang="en-GB" sz="1600" dirty="0" err="1" smtClean="0">
                <a:solidFill>
                  <a:prstClr val="black"/>
                </a:solidFill>
                <a:latin typeface="Arial" charset="0"/>
              </a:rPr>
              <a:t>longlived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excited state to conserve spin orientation for long time.</a:t>
            </a:r>
          </a:p>
        </p:txBody>
      </p:sp>
      <p:sp>
        <p:nvSpPr>
          <p:cNvPr id="83" name="Rechteck 175"/>
          <p:cNvSpPr/>
          <p:nvPr/>
        </p:nvSpPr>
        <p:spPr>
          <a:xfrm>
            <a:off x="922376" y="6135649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 smtClean="0">
                <a:solidFill>
                  <a:prstClr val="black"/>
                </a:solidFill>
                <a:latin typeface="Arial" charset="0"/>
              </a:rPr>
              <a:t>Sr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  <a:latin typeface="Arial" charset="0"/>
              </a:rPr>
              <a:t>mHz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-linewidth clock transition. Minutes lifetime.</a:t>
            </a:r>
          </a:p>
        </p:txBody>
      </p:sp>
      <p:cxnSp>
        <p:nvCxnSpPr>
          <p:cNvPr id="84" name="Straight Arrow Connector 83"/>
          <p:cNvCxnSpPr/>
          <p:nvPr/>
        </p:nvCxnSpPr>
        <p:spPr bwMode="auto">
          <a:xfrm>
            <a:off x="566055" y="6309670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6" name="Rechteck 175"/>
          <p:cNvSpPr/>
          <p:nvPr/>
        </p:nvSpPr>
        <p:spPr>
          <a:xfrm>
            <a:off x="445021" y="6485182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How do we get sufficient flux of photons from such a long-lived state? </a:t>
            </a:r>
          </a:p>
        </p:txBody>
      </p:sp>
    </p:spTree>
    <p:extLst>
      <p:ext uri="{BB962C8B-B14F-4D97-AF65-F5344CB8AC3E}">
        <p14:creationId xmlns:p14="http://schemas.microsoft.com/office/powerpoint/2010/main" val="9954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00" grpId="0" animBg="1"/>
      <p:bldP spid="82" grpId="0"/>
      <p:bldP spid="83" grpId="0"/>
      <p:bldP spid="8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13" y="157655"/>
            <a:ext cx="8229600" cy="717331"/>
          </a:xfrm>
        </p:spPr>
        <p:txBody>
          <a:bodyPr/>
          <a:lstStyle/>
          <a:p>
            <a:pPr algn="l"/>
            <a:r>
              <a:rPr lang="en-GB" i="0" dirty="0" smtClean="0">
                <a:solidFill>
                  <a:srgbClr val="0070C0"/>
                </a:solidFill>
              </a:rPr>
              <a:t>Phased antennas</a:t>
            </a:r>
            <a:endParaRPr lang="en-GB" i="0" dirty="0">
              <a:solidFill>
                <a:srgbClr val="0070C0"/>
              </a:solidFill>
            </a:endParaRPr>
          </a:p>
        </p:txBody>
      </p:sp>
      <p:sp>
        <p:nvSpPr>
          <p:cNvPr id="6" name="Rechteck 175"/>
          <p:cNvSpPr/>
          <p:nvPr/>
        </p:nvSpPr>
        <p:spPr>
          <a:xfrm>
            <a:off x="367601" y="1025739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Emission of </a:t>
            </a:r>
            <a:r>
              <a:rPr lang="en-GB" sz="1600" i="1" dirty="0" smtClean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antennas with random phase: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258432" y="2245259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>
            <a:endCxn id="7" idx="7"/>
          </p:cNvCxnSpPr>
          <p:nvPr/>
        </p:nvCxnSpPr>
        <p:spPr bwMode="auto">
          <a:xfrm flipV="1">
            <a:off x="1497832" y="2315529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2020432" y="2725093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endCxn id="11" idx="0"/>
          </p:cNvCxnSpPr>
          <p:nvPr/>
        </p:nvCxnSpPr>
        <p:spPr bwMode="auto">
          <a:xfrm flipV="1">
            <a:off x="2259832" y="2725093"/>
            <a:ext cx="0" cy="23991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2191882" y="1835695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431282" y="2075613"/>
            <a:ext cx="188093" cy="16964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2849107" y="2718385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8" name="Straight Arrow Connector 17"/>
          <p:cNvCxnSpPr>
            <a:endCxn id="17" idx="2"/>
          </p:cNvCxnSpPr>
          <p:nvPr/>
        </p:nvCxnSpPr>
        <p:spPr bwMode="auto">
          <a:xfrm flipH="1" flipV="1">
            <a:off x="2849107" y="2958302"/>
            <a:ext cx="239400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3083601" y="1733855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 bwMode="auto">
          <a:xfrm flipH="1" flipV="1">
            <a:off x="3153720" y="1804125"/>
            <a:ext cx="169281" cy="16964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1005876" y="1595779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23" idx="3"/>
          </p:cNvCxnSpPr>
          <p:nvPr/>
        </p:nvCxnSpPr>
        <p:spPr bwMode="auto">
          <a:xfrm flipH="1">
            <a:off x="1075995" y="1835699"/>
            <a:ext cx="169282" cy="16964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985695" y="2894739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endCxn id="26" idx="6"/>
          </p:cNvCxnSpPr>
          <p:nvPr/>
        </p:nvCxnSpPr>
        <p:spPr bwMode="auto">
          <a:xfrm flipV="1">
            <a:off x="1225096" y="3134656"/>
            <a:ext cx="239399" cy="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Rechteck 175"/>
          <p:cNvSpPr/>
          <p:nvPr/>
        </p:nvSpPr>
        <p:spPr>
          <a:xfrm>
            <a:off x="4382813" y="1653466"/>
            <a:ext cx="4521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Electric fields interfere randomly</a:t>
            </a:r>
          </a:p>
        </p:txBody>
      </p:sp>
      <p:sp>
        <p:nvSpPr>
          <p:cNvPr id="30" name="Rechteck 175"/>
          <p:cNvSpPr/>
          <p:nvPr/>
        </p:nvSpPr>
        <p:spPr>
          <a:xfrm>
            <a:off x="4382813" y="2082381"/>
            <a:ext cx="4761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Total power is </a:t>
            </a:r>
            <a:r>
              <a:rPr lang="en-GB" sz="1600" i="1" dirty="0" smtClean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times power of one antenna </a:t>
            </a:r>
          </a:p>
        </p:txBody>
      </p:sp>
      <p:sp>
        <p:nvSpPr>
          <p:cNvPr id="31" name="Rechteck 175"/>
          <p:cNvSpPr/>
          <p:nvPr/>
        </p:nvSpPr>
        <p:spPr>
          <a:xfrm>
            <a:off x="4382813" y="2511296"/>
            <a:ext cx="268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Power scales with </a:t>
            </a:r>
            <a:r>
              <a:rPr lang="en-GB" sz="1600" i="1" dirty="0" smtClean="0">
                <a:solidFill>
                  <a:prstClr val="black"/>
                </a:solidFill>
                <a:latin typeface="Arial" charset="0"/>
              </a:rPr>
              <a:t>N</a:t>
            </a:r>
            <a:endParaRPr lang="en-GB" sz="16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" name="Rechteck 175"/>
          <p:cNvSpPr/>
          <p:nvPr/>
        </p:nvSpPr>
        <p:spPr>
          <a:xfrm>
            <a:off x="367601" y="3815431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Emission of </a:t>
            </a:r>
            <a:r>
              <a:rPr lang="en-GB" sz="1600" i="1" dirty="0" smtClean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antennas with same phase, closer spaced than wavelength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1258432" y="5034951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4" name="Straight Arrow Connector 33"/>
          <p:cNvCxnSpPr>
            <a:endCxn id="33" idx="7"/>
          </p:cNvCxnSpPr>
          <p:nvPr/>
        </p:nvCxnSpPr>
        <p:spPr bwMode="auto">
          <a:xfrm flipV="1">
            <a:off x="1497832" y="5105221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Rechteck 175"/>
          <p:cNvSpPr/>
          <p:nvPr/>
        </p:nvSpPr>
        <p:spPr>
          <a:xfrm>
            <a:off x="4382813" y="4443158"/>
            <a:ext cx="4521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Electric fields interfere constructively</a:t>
            </a:r>
          </a:p>
        </p:txBody>
      </p:sp>
      <p:sp>
        <p:nvSpPr>
          <p:cNvPr id="48" name="Rechteck 175"/>
          <p:cNvSpPr/>
          <p:nvPr/>
        </p:nvSpPr>
        <p:spPr>
          <a:xfrm>
            <a:off x="4382813" y="5216730"/>
            <a:ext cx="4761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Total power scales with </a:t>
            </a:r>
            <a:r>
              <a:rPr lang="en-GB" sz="1600" i="1" dirty="0" smtClean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2000" baseline="30000" dirty="0" smtClean="0">
                <a:solidFill>
                  <a:prstClr val="black"/>
                </a:solidFill>
                <a:latin typeface="Arial" charset="0"/>
              </a:rPr>
              <a:t>2</a:t>
            </a:r>
            <a:endParaRPr lang="en-GB" sz="16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" name="Rechteck 175"/>
          <p:cNvSpPr/>
          <p:nvPr/>
        </p:nvSpPr>
        <p:spPr>
          <a:xfrm>
            <a:off x="4382813" y="4829944"/>
            <a:ext cx="268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Electric field scales with </a:t>
            </a:r>
            <a:r>
              <a:rPr lang="en-GB" sz="1600" i="1" dirty="0" smtClean="0">
                <a:solidFill>
                  <a:prstClr val="black"/>
                </a:solidFill>
                <a:latin typeface="Arial" charset="0"/>
              </a:rPr>
              <a:t>N</a:t>
            </a:r>
            <a:endParaRPr lang="en-GB" sz="16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66476" y="4406102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1" name="Straight Arrow Connector 50"/>
          <p:cNvCxnSpPr>
            <a:endCxn id="50" idx="7"/>
          </p:cNvCxnSpPr>
          <p:nvPr/>
        </p:nvCxnSpPr>
        <p:spPr bwMode="auto">
          <a:xfrm flipV="1">
            <a:off x="1005876" y="4476372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Oval 51"/>
          <p:cNvSpPr/>
          <p:nvPr/>
        </p:nvSpPr>
        <p:spPr bwMode="auto">
          <a:xfrm>
            <a:off x="1753872" y="4499870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7"/>
          </p:cNvCxnSpPr>
          <p:nvPr/>
        </p:nvCxnSpPr>
        <p:spPr bwMode="auto">
          <a:xfrm flipV="1">
            <a:off x="1993272" y="4570140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Oval 53"/>
          <p:cNvSpPr/>
          <p:nvPr/>
        </p:nvSpPr>
        <p:spPr bwMode="auto">
          <a:xfrm>
            <a:off x="1997506" y="5176232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5" name="Straight Arrow Connector 54"/>
          <p:cNvCxnSpPr>
            <a:endCxn id="54" idx="7"/>
          </p:cNvCxnSpPr>
          <p:nvPr/>
        </p:nvCxnSpPr>
        <p:spPr bwMode="auto">
          <a:xfrm flipV="1">
            <a:off x="2236906" y="5246502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Oval 55"/>
          <p:cNvSpPr/>
          <p:nvPr/>
        </p:nvSpPr>
        <p:spPr bwMode="auto">
          <a:xfrm>
            <a:off x="696357" y="5357181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7" name="Straight Arrow Connector 56"/>
          <p:cNvCxnSpPr>
            <a:endCxn id="56" idx="7"/>
          </p:cNvCxnSpPr>
          <p:nvPr/>
        </p:nvCxnSpPr>
        <p:spPr bwMode="auto">
          <a:xfrm flipV="1">
            <a:off x="935757" y="5427451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Oval 57"/>
          <p:cNvSpPr/>
          <p:nvPr/>
        </p:nvSpPr>
        <p:spPr bwMode="auto">
          <a:xfrm>
            <a:off x="2810494" y="5017704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9" name="Straight Arrow Connector 58"/>
          <p:cNvCxnSpPr>
            <a:endCxn id="58" idx="7"/>
          </p:cNvCxnSpPr>
          <p:nvPr/>
        </p:nvCxnSpPr>
        <p:spPr bwMode="auto">
          <a:xfrm flipV="1">
            <a:off x="3049894" y="5087974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" name="Oval 60"/>
          <p:cNvSpPr/>
          <p:nvPr/>
        </p:nvSpPr>
        <p:spPr bwMode="auto">
          <a:xfrm>
            <a:off x="2674920" y="4333088"/>
            <a:ext cx="478800" cy="479834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2" name="Straight Arrow Connector 61"/>
          <p:cNvCxnSpPr>
            <a:endCxn id="61" idx="7"/>
          </p:cNvCxnSpPr>
          <p:nvPr/>
        </p:nvCxnSpPr>
        <p:spPr bwMode="auto">
          <a:xfrm flipV="1">
            <a:off x="2914320" y="4403358"/>
            <a:ext cx="169281" cy="16964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288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 animBg="1"/>
      <p:bldP spid="47" grpId="0"/>
      <p:bldP spid="48" grpId="0"/>
      <p:bldP spid="49" grpId="0"/>
      <p:bldP spid="50" grpId="0" animBg="1"/>
      <p:bldP spid="52" grpId="0" animBg="1"/>
      <p:bldP spid="54" grpId="0" animBg="1"/>
      <p:bldP spid="56" grpId="0" animBg="1"/>
      <p:bldP spid="58" grpId="0" animBg="1"/>
      <p:bldP spid="6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13" y="157655"/>
            <a:ext cx="8229600" cy="717331"/>
          </a:xfrm>
        </p:spPr>
        <p:txBody>
          <a:bodyPr/>
          <a:lstStyle/>
          <a:p>
            <a:pPr algn="l"/>
            <a:r>
              <a:rPr lang="en-GB" i="0" dirty="0" err="1">
                <a:solidFill>
                  <a:srgbClr val="0070C0"/>
                </a:solidFill>
              </a:rPr>
              <a:t>S</a:t>
            </a:r>
            <a:r>
              <a:rPr lang="en-GB" i="0" dirty="0" err="1" smtClean="0">
                <a:solidFill>
                  <a:srgbClr val="0070C0"/>
                </a:solidFill>
              </a:rPr>
              <a:t>uperradiance</a:t>
            </a:r>
            <a:endParaRPr lang="en-GB" i="0" dirty="0">
              <a:solidFill>
                <a:srgbClr val="0070C0"/>
              </a:solidFill>
            </a:endParaRPr>
          </a:p>
        </p:txBody>
      </p:sp>
      <p:sp>
        <p:nvSpPr>
          <p:cNvPr id="32" name="Rechteck 175"/>
          <p:cNvSpPr/>
          <p:nvPr/>
        </p:nvSpPr>
        <p:spPr>
          <a:xfrm>
            <a:off x="268013" y="1025739"/>
            <a:ext cx="77308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Consider emission of </a:t>
            </a:r>
            <a:r>
              <a:rPr lang="en-GB" sz="1600" i="1" dirty="0" smtClean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excited state atoms such that it cannot be known which atom emitted a photon </a:t>
            </a:r>
          </a:p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    e.g.    - all atoms within volume </a:t>
            </a:r>
            <a:r>
              <a:rPr lang="en-GB" dirty="0" smtClean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lang="en-GB" sz="2000" baseline="30000" dirty="0" smtClean="0">
                <a:solidFill>
                  <a:prstClr val="black"/>
                </a:solidFill>
                <a:latin typeface="Arial" charset="0"/>
              </a:rPr>
              <a:t>3</a:t>
            </a:r>
            <a:endParaRPr lang="en-GB" sz="1600" baseline="30000" dirty="0" smtClean="0">
              <a:solidFill>
                <a:prstClr val="black"/>
              </a:solidFill>
              <a:latin typeface="Arial" charset="0"/>
            </a:endParaRPr>
          </a:p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              - couple all atoms to same cavity mode</a:t>
            </a:r>
          </a:p>
        </p:txBody>
      </p:sp>
      <p:sp>
        <p:nvSpPr>
          <p:cNvPr id="41" name="Rechteck 175"/>
          <p:cNvSpPr/>
          <p:nvPr/>
        </p:nvSpPr>
        <p:spPr>
          <a:xfrm>
            <a:off x="268013" y="2235991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After one emission event, superposition state results of all combinations of one atom in ground state and all other in excited state</a:t>
            </a:r>
          </a:p>
        </p:txBody>
      </p:sp>
      <p:sp>
        <p:nvSpPr>
          <p:cNvPr id="42" name="Rechteck 175"/>
          <p:cNvSpPr/>
          <p:nvPr/>
        </p:nvSpPr>
        <p:spPr>
          <a:xfrm>
            <a:off x="268013" y="2855206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This is a </a:t>
            </a:r>
            <a:r>
              <a:rPr lang="en-GB" sz="1600" dirty="0" err="1" smtClean="0">
                <a:solidFill>
                  <a:prstClr val="black"/>
                </a:solidFill>
                <a:latin typeface="Arial" charset="0"/>
              </a:rPr>
              <a:t>Dicke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state.</a:t>
            </a:r>
          </a:p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It will emit with higher probability into same mode as first photon.</a:t>
            </a:r>
          </a:p>
        </p:txBody>
      </p:sp>
      <p:sp>
        <p:nvSpPr>
          <p:cNvPr id="43" name="Rechteck 175"/>
          <p:cNvSpPr/>
          <p:nvPr/>
        </p:nvSpPr>
        <p:spPr>
          <a:xfrm>
            <a:off x="268013" y="348015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Even stronger entanglement.</a:t>
            </a:r>
          </a:p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Even higher emission probability, just like for phased antennas.</a:t>
            </a:r>
          </a:p>
        </p:txBody>
      </p:sp>
      <p:sp>
        <p:nvSpPr>
          <p:cNvPr id="44" name="Rechteck 175"/>
          <p:cNvSpPr/>
          <p:nvPr/>
        </p:nvSpPr>
        <p:spPr>
          <a:xfrm>
            <a:off x="268013" y="4139290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A </a:t>
            </a:r>
            <a:r>
              <a:rPr lang="en-GB" sz="1600" dirty="0" err="1" smtClean="0">
                <a:solidFill>
                  <a:prstClr val="black"/>
                </a:solidFill>
                <a:latin typeface="Arial" charset="0"/>
              </a:rPr>
              <a:t>superradiant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flash of light is the result.</a:t>
            </a:r>
          </a:p>
        </p:txBody>
      </p:sp>
    </p:spTree>
    <p:extLst>
      <p:ext uri="{BB962C8B-B14F-4D97-AF65-F5344CB8AC3E}">
        <p14:creationId xmlns:p14="http://schemas.microsoft.com/office/powerpoint/2010/main" val="19468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669" y="0"/>
            <a:ext cx="8229600" cy="614855"/>
          </a:xfrm>
        </p:spPr>
        <p:txBody>
          <a:bodyPr/>
          <a:lstStyle/>
          <a:p>
            <a:pPr algn="l"/>
            <a:r>
              <a:rPr lang="en-GB" i="0" dirty="0" smtClean="0">
                <a:solidFill>
                  <a:srgbClr val="0070C0"/>
                </a:solidFill>
              </a:rPr>
              <a:t>Pulsed </a:t>
            </a:r>
            <a:r>
              <a:rPr lang="en-GB" i="0" dirty="0" err="1" smtClean="0">
                <a:solidFill>
                  <a:srgbClr val="0070C0"/>
                </a:solidFill>
              </a:rPr>
              <a:t>superradiant</a:t>
            </a:r>
            <a:r>
              <a:rPr lang="en-GB" i="0" dirty="0" smtClean="0">
                <a:solidFill>
                  <a:srgbClr val="0070C0"/>
                </a:solidFill>
              </a:rPr>
              <a:t> laser</a:t>
            </a:r>
            <a:endParaRPr lang="en-GB" i="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9075" y="851447"/>
            <a:ext cx="4158243" cy="3097816"/>
          </a:xfrm>
          <a:prstGeom prst="rect">
            <a:avLst/>
          </a:prstGeom>
        </p:spPr>
      </p:pic>
      <p:sp>
        <p:nvSpPr>
          <p:cNvPr id="7" name="Rechteck 175"/>
          <p:cNvSpPr/>
          <p:nvPr/>
        </p:nvSpPr>
        <p:spPr>
          <a:xfrm>
            <a:off x="5402315" y="649621"/>
            <a:ext cx="4077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Thompson group, arXiv:1603.05671</a:t>
            </a:r>
            <a:endParaRPr lang="de-DE" sz="1600" dirty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441090" y="3886065"/>
            <a:ext cx="4788510" cy="2850774"/>
            <a:chOff x="1005708" y="4262054"/>
            <a:chExt cx="4008481" cy="23863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708" y="4262054"/>
              <a:ext cx="3929961" cy="23863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906005" y="5840664"/>
              <a:ext cx="1108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 smtClean="0">
                  <a:solidFill>
                    <a:srgbClr val="6B8E23"/>
                  </a:solidFill>
                  <a:latin typeface="+mj-lt"/>
                </a:rPr>
                <a:t>10</a:t>
              </a:r>
              <a:r>
                <a:rPr lang="en-GB" sz="2000" baseline="30000" dirty="0" smtClean="0">
                  <a:solidFill>
                    <a:srgbClr val="6B8E23"/>
                  </a:solidFill>
                  <a:latin typeface="+mj-lt"/>
                </a:rPr>
                <a:t>5</a:t>
              </a:r>
              <a:endParaRPr lang="en-GB" sz="1600" dirty="0">
                <a:solidFill>
                  <a:srgbClr val="6B8E23"/>
                </a:solidFill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70687" y="5585449"/>
              <a:ext cx="12466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 smtClean="0">
                  <a:solidFill>
                    <a:srgbClr val="000087"/>
                  </a:solidFill>
                  <a:latin typeface="+mj-lt"/>
                </a:rPr>
                <a:t>1.25 x 10</a:t>
              </a:r>
              <a:r>
                <a:rPr lang="en-GB" sz="2000" baseline="30000" dirty="0" smtClean="0">
                  <a:solidFill>
                    <a:srgbClr val="000087"/>
                  </a:solidFill>
                  <a:latin typeface="+mj-lt"/>
                </a:rPr>
                <a:t>5</a:t>
              </a:r>
              <a:endParaRPr lang="en-GB" sz="1600" dirty="0">
                <a:solidFill>
                  <a:srgbClr val="000087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47457" y="5201526"/>
              <a:ext cx="1108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 smtClean="0">
                  <a:solidFill>
                    <a:srgbClr val="B22222"/>
                  </a:solidFill>
                  <a:latin typeface="+mj-lt"/>
                </a:rPr>
                <a:t>1.5 x 10</a:t>
              </a:r>
              <a:r>
                <a:rPr lang="en-GB" sz="2000" baseline="30000" dirty="0" smtClean="0">
                  <a:solidFill>
                    <a:srgbClr val="B22222"/>
                  </a:solidFill>
                  <a:latin typeface="+mj-lt"/>
                </a:rPr>
                <a:t>5</a:t>
              </a:r>
              <a:endParaRPr lang="en-GB" sz="1600" dirty="0">
                <a:solidFill>
                  <a:srgbClr val="B22222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16595" y="4560323"/>
              <a:ext cx="14894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 smtClean="0">
                  <a:latin typeface="+mj-lt"/>
                </a:rPr>
                <a:t>N = 2 x 10</a:t>
              </a:r>
              <a:r>
                <a:rPr lang="en-GB" sz="2000" baseline="30000" dirty="0" smtClean="0">
                  <a:latin typeface="+mj-lt"/>
                </a:rPr>
                <a:t>5</a:t>
              </a:r>
              <a:endParaRPr lang="en-GB" sz="1600" dirty="0">
                <a:latin typeface="+mj-lt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670" y="851447"/>
            <a:ext cx="2507654" cy="30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9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013" y="157655"/>
            <a:ext cx="8229600" cy="7173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i="0" kern="0" dirty="0" err="1" smtClean="0">
                <a:solidFill>
                  <a:srgbClr val="0070C0"/>
                </a:solidFill>
              </a:rPr>
              <a:t>mHz</a:t>
            </a:r>
            <a:r>
              <a:rPr lang="en-GB" i="0" kern="0" dirty="0" smtClean="0">
                <a:solidFill>
                  <a:srgbClr val="0070C0"/>
                </a:solidFill>
              </a:rPr>
              <a:t>-linewidth laser</a:t>
            </a:r>
            <a:endParaRPr lang="en-GB" i="0" kern="0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04225" y="2428857"/>
            <a:ext cx="8486161" cy="3560759"/>
            <a:chOff x="378589" y="1023457"/>
            <a:chExt cx="8530277" cy="3579269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023457"/>
              <a:ext cx="8302509" cy="3102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</p:pic>
        <p:sp>
          <p:nvSpPr>
            <p:cNvPr id="6" name="Textfeld 28"/>
            <p:cNvSpPr txBox="1">
              <a:spLocks noChangeArrowheads="1"/>
            </p:cNvSpPr>
            <p:nvPr/>
          </p:nvSpPr>
          <p:spPr bwMode="auto">
            <a:xfrm>
              <a:off x="378589" y="4231474"/>
              <a:ext cx="3029220" cy="37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AT" sz="1800" dirty="0" err="1" smtClean="0"/>
                <a:t>strontium</a:t>
              </a:r>
              <a:r>
                <a:rPr lang="de-AT" sz="1800" dirty="0" smtClean="0"/>
                <a:t> atom </a:t>
              </a:r>
              <a:r>
                <a:rPr lang="de-AT" sz="1800" dirty="0" err="1" smtClean="0"/>
                <a:t>laser</a:t>
              </a:r>
              <a:r>
                <a:rPr lang="de-AT" sz="1800" dirty="0" smtClean="0"/>
                <a:t> beam in</a:t>
              </a:r>
              <a:endParaRPr lang="de-DE" sz="1800" dirty="0"/>
            </a:p>
          </p:txBody>
        </p:sp>
        <p:sp>
          <p:nvSpPr>
            <p:cNvPr id="7" name="Right Arrow 6"/>
            <p:cNvSpPr/>
            <p:nvPr/>
          </p:nvSpPr>
          <p:spPr>
            <a:xfrm rot="19177250">
              <a:off x="1764211" y="3400793"/>
              <a:ext cx="762004" cy="427951"/>
            </a:xfrm>
            <a:prstGeom prst="rightArrow">
              <a:avLst>
                <a:gd name="adj1" fmla="val 50000"/>
                <a:gd name="adj2" fmla="val 62359"/>
              </a:avLst>
            </a:prstGeom>
            <a:solidFill>
              <a:srgbClr val="309BC5"/>
            </a:solidFill>
            <a:ln>
              <a:solidFill>
                <a:srgbClr val="032F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ight Arrow 7"/>
            <p:cNvSpPr/>
            <p:nvPr/>
          </p:nvSpPr>
          <p:spPr>
            <a:xfrm rot="957918">
              <a:off x="7125923" y="3309591"/>
              <a:ext cx="1130764" cy="525745"/>
            </a:xfrm>
            <a:prstGeom prst="rightArrow">
              <a:avLst/>
            </a:prstGeom>
            <a:solidFill>
              <a:srgbClr val="FF5D5D"/>
            </a:solidFill>
            <a:ln>
              <a:solidFill>
                <a:srgbClr val="410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" name="Textfeld 28"/>
            <p:cNvSpPr txBox="1">
              <a:spLocks noChangeArrowheads="1"/>
            </p:cNvSpPr>
            <p:nvPr/>
          </p:nvSpPr>
          <p:spPr bwMode="auto">
            <a:xfrm>
              <a:off x="6067420" y="4231474"/>
              <a:ext cx="2841446" cy="37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AT" sz="1800" dirty="0" err="1" smtClean="0"/>
                <a:t>optical</a:t>
              </a:r>
              <a:r>
                <a:rPr lang="de-AT" sz="1800" dirty="0" smtClean="0"/>
                <a:t> </a:t>
              </a:r>
              <a:r>
                <a:rPr lang="de-AT" sz="1800" dirty="0" err="1" smtClean="0"/>
                <a:t>clock</a:t>
              </a:r>
              <a:r>
                <a:rPr lang="de-AT" sz="1800" dirty="0" smtClean="0"/>
                <a:t> </a:t>
              </a:r>
              <a:r>
                <a:rPr lang="de-AT" sz="1800" dirty="0" err="1" smtClean="0"/>
                <a:t>laser</a:t>
              </a:r>
              <a:r>
                <a:rPr lang="de-AT" sz="1800" dirty="0" smtClean="0"/>
                <a:t> beam out</a:t>
              </a:r>
              <a:endParaRPr lang="de-DE" sz="1800" dirty="0"/>
            </a:p>
          </p:txBody>
        </p:sp>
      </p:grpSp>
      <p:sp>
        <p:nvSpPr>
          <p:cNvPr id="10" name="Textfeld 28"/>
          <p:cNvSpPr txBox="1">
            <a:spLocks noChangeArrowheads="1"/>
          </p:cNvSpPr>
          <p:nvPr/>
        </p:nvSpPr>
        <p:spPr bwMode="auto">
          <a:xfrm>
            <a:off x="268013" y="825198"/>
            <a:ext cx="96921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err="1" smtClean="0"/>
              <a:t>For</a:t>
            </a:r>
            <a:r>
              <a:rPr lang="de-AT" sz="1800" dirty="0" smtClean="0"/>
              <a:t> </a:t>
            </a:r>
            <a:r>
              <a:rPr lang="de-AT" sz="1800" dirty="0" err="1" smtClean="0"/>
              <a:t>continuous</a:t>
            </a:r>
            <a:r>
              <a:rPr lang="de-AT" sz="1800" dirty="0" smtClean="0"/>
              <a:t> </a:t>
            </a:r>
            <a:r>
              <a:rPr lang="de-AT" sz="1800" dirty="0" err="1" smtClean="0"/>
              <a:t>laser</a:t>
            </a:r>
            <a:r>
              <a:rPr lang="de-AT" sz="1800" dirty="0" smtClean="0"/>
              <a:t> beam: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smtClean="0"/>
              <a:t>-    </a:t>
            </a:r>
            <a:r>
              <a:rPr lang="de-AT" sz="1800" dirty="0" err="1" smtClean="0"/>
              <a:t>ovecome</a:t>
            </a:r>
            <a:r>
              <a:rPr lang="de-AT" sz="1800" dirty="0" smtClean="0"/>
              <a:t> Doppler </a:t>
            </a:r>
            <a:r>
              <a:rPr lang="de-AT" sz="1800" dirty="0" err="1" smtClean="0"/>
              <a:t>broadening</a:t>
            </a:r>
            <a:r>
              <a:rPr lang="de-AT" sz="1800" dirty="0" smtClean="0"/>
              <a:t> </a:t>
            </a:r>
            <a:r>
              <a:rPr lang="de-AT" sz="1800" dirty="0" err="1" smtClean="0"/>
              <a:t>by</a:t>
            </a:r>
            <a:r>
              <a:rPr lang="de-AT" sz="1800" dirty="0" smtClean="0"/>
              <a:t> </a:t>
            </a:r>
            <a:r>
              <a:rPr lang="de-AT" sz="1800" dirty="0" err="1" smtClean="0"/>
              <a:t>confinement</a:t>
            </a:r>
            <a:r>
              <a:rPr lang="de-AT" sz="1800" dirty="0" smtClean="0"/>
              <a:t> in </a:t>
            </a:r>
            <a:r>
              <a:rPr lang="de-AT" sz="1800" dirty="0" err="1" smtClean="0"/>
              <a:t>lattice</a:t>
            </a:r>
            <a:r>
              <a:rPr lang="de-AT" sz="1800" dirty="0" smtClean="0"/>
              <a:t> (Lamb-Dicke </a:t>
            </a:r>
            <a:r>
              <a:rPr lang="de-AT" sz="1800" dirty="0" err="1" smtClean="0"/>
              <a:t>regime</a:t>
            </a:r>
            <a:r>
              <a:rPr lang="de-AT" sz="1800" dirty="0" smtClean="0"/>
              <a:t>)</a:t>
            </a:r>
          </a:p>
          <a:p>
            <a:pPr marL="285750" indent="-285750" algn="l" eaLnBrk="1" hangingPunct="1">
              <a:spcBef>
                <a:spcPct val="0"/>
              </a:spcBef>
              <a:buFontTx/>
              <a:buChar char="-"/>
            </a:pPr>
            <a:r>
              <a:rPr lang="de-AT" sz="1800" dirty="0" err="1" smtClean="0"/>
              <a:t>repump</a:t>
            </a:r>
            <a:r>
              <a:rPr lang="de-AT" sz="1800" dirty="0" smtClean="0"/>
              <a:t> </a:t>
            </a:r>
            <a:r>
              <a:rPr lang="de-AT" sz="1800" dirty="0" err="1" smtClean="0"/>
              <a:t>atoms</a:t>
            </a:r>
            <a:r>
              <a:rPr lang="de-AT" sz="1800" dirty="0" smtClean="0"/>
              <a:t> </a:t>
            </a:r>
            <a:r>
              <a:rPr lang="de-AT" sz="1800" dirty="0" err="1" smtClean="0"/>
              <a:t>to</a:t>
            </a:r>
            <a:r>
              <a:rPr lang="de-AT" sz="1800" dirty="0" smtClean="0"/>
              <a:t> </a:t>
            </a:r>
            <a:r>
              <a:rPr lang="de-AT" sz="1800" dirty="0" err="1" smtClean="0"/>
              <a:t>metastable</a:t>
            </a:r>
            <a:r>
              <a:rPr lang="de-AT" sz="1800" dirty="0" smtClean="0"/>
              <a:t> </a:t>
            </a:r>
            <a:r>
              <a:rPr lang="de-AT" sz="1800" dirty="0" err="1" smtClean="0"/>
              <a:t>state</a:t>
            </a:r>
            <a:endParaRPr lang="de-AT" sz="1800" dirty="0" smtClean="0"/>
          </a:p>
          <a:p>
            <a:pPr marL="285750" indent="-285750" algn="l" eaLnBrk="1" hangingPunct="1">
              <a:spcBef>
                <a:spcPct val="0"/>
              </a:spcBef>
              <a:buFontTx/>
              <a:buChar char="-"/>
            </a:pPr>
            <a:r>
              <a:rPr lang="de-AT" sz="1800" dirty="0" err="1" smtClean="0"/>
              <a:t>continuously</a:t>
            </a:r>
            <a:r>
              <a:rPr lang="de-AT" sz="1800" dirty="0" smtClean="0"/>
              <a:t> cool </a:t>
            </a:r>
            <a:r>
              <a:rPr lang="de-AT" sz="1800" dirty="0" err="1" smtClean="0"/>
              <a:t>atoms</a:t>
            </a:r>
            <a:endParaRPr lang="de-DE" sz="1800" dirty="0"/>
          </a:p>
        </p:txBody>
      </p:sp>
      <p:sp>
        <p:nvSpPr>
          <p:cNvPr id="11" name="Rechteck 175"/>
          <p:cNvSpPr/>
          <p:nvPr/>
        </p:nvSpPr>
        <p:spPr>
          <a:xfrm>
            <a:off x="636022" y="6329152"/>
            <a:ext cx="8108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i="1" dirty="0" smtClean="0">
                <a:solidFill>
                  <a:prstClr val="black"/>
                </a:solidFill>
                <a:latin typeface="Arial" charset="0"/>
              </a:rPr>
              <a:t>Optical lattice laser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, J. Chen, Chinese Science Bulletin 54, 348 (2009</a:t>
            </a:r>
            <a:r>
              <a:rPr lang="en-GB" sz="1400" dirty="0" smtClean="0">
                <a:solidFill>
                  <a:prstClr val="black"/>
                </a:solidFill>
                <a:latin typeface="Arial" charset="0"/>
              </a:rPr>
              <a:t>), on </a:t>
            </a:r>
            <a:r>
              <a:rPr lang="en-GB" sz="1400" dirty="0" err="1" smtClean="0">
                <a:solidFill>
                  <a:prstClr val="black"/>
                </a:solidFill>
                <a:latin typeface="Arial" charset="0"/>
              </a:rPr>
              <a:t>arXiv</a:t>
            </a:r>
            <a:r>
              <a:rPr lang="en-GB" sz="1400" dirty="0" smtClean="0">
                <a:solidFill>
                  <a:prstClr val="black"/>
                </a:solidFill>
                <a:latin typeface="Arial" charset="0"/>
              </a:rPr>
              <a:t> 2005.</a:t>
            </a:r>
          </a:p>
          <a:p>
            <a:pPr algn="l"/>
            <a:r>
              <a:rPr lang="en-GB" sz="1400" i="1" dirty="0" smtClean="0">
                <a:solidFill>
                  <a:prstClr val="black"/>
                </a:solidFill>
                <a:latin typeface="Arial" charset="0"/>
              </a:rPr>
              <a:t>Prospects for a </a:t>
            </a:r>
            <a:r>
              <a:rPr lang="en-GB" sz="1400" i="1" dirty="0" err="1" smtClean="0">
                <a:solidFill>
                  <a:prstClr val="black"/>
                </a:solidFill>
                <a:latin typeface="Arial" charset="0"/>
              </a:rPr>
              <a:t>Millihertz-Linewidth</a:t>
            </a:r>
            <a:r>
              <a:rPr lang="en-GB" sz="1400" i="1" dirty="0" smtClean="0">
                <a:solidFill>
                  <a:prstClr val="black"/>
                </a:solidFill>
                <a:latin typeface="Arial" charset="0"/>
              </a:rPr>
              <a:t> Laser</a:t>
            </a:r>
            <a:r>
              <a:rPr lang="en-GB" sz="1400" dirty="0" smtClean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GB" sz="1400" dirty="0" err="1" smtClean="0">
                <a:solidFill>
                  <a:prstClr val="black"/>
                </a:solidFill>
                <a:latin typeface="Arial" charset="0"/>
              </a:rPr>
              <a:t>Meiser</a:t>
            </a:r>
            <a:r>
              <a:rPr lang="en-GB" sz="1400" dirty="0" smtClean="0">
                <a:solidFill>
                  <a:prstClr val="black"/>
                </a:solidFill>
                <a:latin typeface="Arial" charset="0"/>
              </a:rPr>
              <a:t> et al., PRL </a:t>
            </a:r>
            <a:r>
              <a:rPr lang="en-GB" sz="1400" b="1" dirty="0" smtClean="0">
                <a:solidFill>
                  <a:prstClr val="black"/>
                </a:solidFill>
                <a:latin typeface="Arial" charset="0"/>
              </a:rPr>
              <a:t>102</a:t>
            </a:r>
            <a:r>
              <a:rPr lang="en-GB" sz="1400" dirty="0" smtClean="0">
                <a:solidFill>
                  <a:prstClr val="black"/>
                </a:solidFill>
                <a:latin typeface="Arial" charset="0"/>
              </a:rPr>
              <a:t>, 163601 (2009).</a:t>
            </a:r>
            <a:endParaRPr lang="de-DE" sz="1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Rechteck 175"/>
          <p:cNvSpPr/>
          <p:nvPr/>
        </p:nvSpPr>
        <p:spPr>
          <a:xfrm>
            <a:off x="294041" y="6009122"/>
            <a:ext cx="6263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 smtClean="0">
                <a:solidFill>
                  <a:prstClr val="black"/>
                </a:solidFill>
                <a:latin typeface="Arial" charset="0"/>
              </a:rPr>
              <a:t>Theory:</a:t>
            </a:r>
            <a:endParaRPr lang="de-DE" sz="1600" b="1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Textfeld 28"/>
          <p:cNvSpPr txBox="1">
            <a:spLocks noChangeArrowheads="1"/>
          </p:cNvSpPr>
          <p:nvPr/>
        </p:nvSpPr>
        <p:spPr bwMode="auto">
          <a:xfrm>
            <a:off x="294041" y="1924161"/>
            <a:ext cx="96921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 eaLnBrk="1" hangingPunct="1">
              <a:spcBef>
                <a:spcPct val="0"/>
              </a:spcBef>
              <a:buFontTx/>
              <a:buChar char="-"/>
            </a:pPr>
            <a:r>
              <a:rPr lang="de-AT" sz="1800" dirty="0" err="1" smtClean="0"/>
              <a:t>replenish</a:t>
            </a:r>
            <a:r>
              <a:rPr lang="de-AT" sz="1800" dirty="0" smtClean="0"/>
              <a:t> lost </a:t>
            </a:r>
            <a:r>
              <a:rPr lang="de-AT" sz="1800" dirty="0" err="1" smtClean="0"/>
              <a:t>atoms</a:t>
            </a:r>
            <a:r>
              <a:rPr lang="de-AT" sz="1800" dirty="0" smtClean="0"/>
              <a:t>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733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583816" y="3843352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724892" y="3843352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723049" y="879235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83816" y="879235"/>
            <a:ext cx="3853399" cy="2809694"/>
          </a:xfrm>
          <a:prstGeom prst="roundRect">
            <a:avLst>
              <a:gd name="adj" fmla="val 13143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50761" y="9830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i="0" kern="0" dirty="0" smtClean="0">
                <a:solidFill>
                  <a:srgbClr val="0070C0"/>
                </a:solidFill>
              </a:rPr>
              <a:t>Why atom lasers?</a:t>
            </a:r>
            <a:endParaRPr lang="de-DE" i="0" kern="0" dirty="0">
              <a:solidFill>
                <a:srgbClr val="0070C0"/>
              </a:solidFill>
            </a:endParaRPr>
          </a:p>
        </p:txBody>
      </p:sp>
      <p:sp>
        <p:nvSpPr>
          <p:cNvPr id="4" name="Textfeld 28"/>
          <p:cNvSpPr txBox="1">
            <a:spLocks noChangeArrowheads="1"/>
          </p:cNvSpPr>
          <p:nvPr/>
        </p:nvSpPr>
        <p:spPr bwMode="auto">
          <a:xfrm>
            <a:off x="4723049" y="934741"/>
            <a:ext cx="3853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Studies of </a:t>
            </a:r>
            <a:r>
              <a:rPr lang="de-AT" sz="2000" dirty="0" err="1" smtClean="0">
                <a:solidFill>
                  <a:srgbClr val="0070C0"/>
                </a:solidFill>
              </a:rPr>
              <a:t>quantum</a:t>
            </a:r>
            <a:r>
              <a:rPr lang="de-AT" sz="2000" dirty="0" smtClean="0">
                <a:solidFill>
                  <a:srgbClr val="0070C0"/>
                </a:solidFill>
              </a:rPr>
              <a:t> </a:t>
            </a:r>
            <a:r>
              <a:rPr lang="de-AT" sz="2000" dirty="0" err="1" smtClean="0">
                <a:solidFill>
                  <a:srgbClr val="0070C0"/>
                </a:solidFill>
              </a:rPr>
              <a:t>mechanics</a:t>
            </a:r>
            <a:endParaRPr lang="de-AT" sz="2000" dirty="0">
              <a:solidFill>
                <a:srgbClr val="0070C0"/>
              </a:solidFill>
            </a:endParaRPr>
          </a:p>
        </p:txBody>
      </p:sp>
      <p:sp>
        <p:nvSpPr>
          <p:cNvPr id="5" name="Textfeld 28"/>
          <p:cNvSpPr txBox="1">
            <a:spLocks noChangeArrowheads="1"/>
          </p:cNvSpPr>
          <p:nvPr/>
        </p:nvSpPr>
        <p:spPr bwMode="auto">
          <a:xfrm>
            <a:off x="581973" y="3887974"/>
            <a:ext cx="3855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Quantum </a:t>
            </a:r>
            <a:r>
              <a:rPr lang="de-AT" sz="2000" dirty="0" err="1" smtClean="0">
                <a:solidFill>
                  <a:srgbClr val="0070C0"/>
                </a:solidFill>
              </a:rPr>
              <a:t>technology</a:t>
            </a:r>
            <a:endParaRPr lang="de-AT" sz="1600" dirty="0" smtClean="0">
              <a:solidFill>
                <a:prstClr val="black"/>
              </a:solidFill>
            </a:endParaRPr>
          </a:p>
        </p:txBody>
      </p:sp>
      <p:sp>
        <p:nvSpPr>
          <p:cNvPr id="6" name="Textfeld 28"/>
          <p:cNvSpPr txBox="1">
            <a:spLocks noChangeArrowheads="1"/>
          </p:cNvSpPr>
          <p:nvPr/>
        </p:nvSpPr>
        <p:spPr bwMode="auto">
          <a:xfrm>
            <a:off x="4968113" y="5845290"/>
            <a:ext cx="34850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Cold</a:t>
            </a:r>
            <a:r>
              <a:rPr lang="de-AT" sz="1400" dirty="0" smtClean="0">
                <a:solidFill>
                  <a:prstClr val="black"/>
                </a:solidFill>
              </a:rPr>
              <a:t> e</a:t>
            </a:r>
            <a:r>
              <a:rPr lang="de-AT" sz="1400" baseline="30000" dirty="0" smtClean="0">
                <a:solidFill>
                  <a:prstClr val="black"/>
                </a:solidFill>
              </a:rPr>
              <a:t>-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or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ion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sources</a:t>
            </a:r>
            <a:endParaRPr lang="de-AT" sz="1400" dirty="0" smtClean="0">
              <a:solidFill>
                <a:prstClr val="black"/>
              </a:solidFill>
            </a:endParaRPr>
          </a:p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Perpetual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sympathetic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cooling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reservoir</a:t>
            </a:r>
            <a:endParaRPr lang="de-AT" sz="1400" dirty="0" smtClean="0">
              <a:solidFill>
                <a:prstClr val="black"/>
              </a:solidFill>
            </a:endParaRPr>
          </a:p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Lithography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feld 28"/>
          <p:cNvSpPr txBox="1">
            <a:spLocks noChangeArrowheads="1"/>
          </p:cNvSpPr>
          <p:nvPr/>
        </p:nvSpPr>
        <p:spPr bwMode="auto">
          <a:xfrm>
            <a:off x="581973" y="934741"/>
            <a:ext cx="3855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Precision measurement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458896" y="1420830"/>
            <a:ext cx="2115709" cy="1564106"/>
            <a:chOff x="1329751" y="2414402"/>
            <a:chExt cx="1464716" cy="1082838"/>
          </a:xfrm>
        </p:grpSpPr>
        <p:sp>
          <p:nvSpPr>
            <p:cNvPr id="11" name="Rectangle 10"/>
            <p:cNvSpPr/>
            <p:nvPr/>
          </p:nvSpPr>
          <p:spPr>
            <a:xfrm>
              <a:off x="1329751" y="2414402"/>
              <a:ext cx="1464716" cy="1082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08862" y="2435847"/>
              <a:ext cx="1306494" cy="871020"/>
              <a:chOff x="-1462137" y="4719864"/>
              <a:chExt cx="1306494" cy="871020"/>
            </a:xfrm>
          </p:grpSpPr>
          <p:sp>
            <p:nvSpPr>
              <p:cNvPr id="13" name="Rectangle 12"/>
              <p:cNvSpPr/>
              <p:nvPr/>
            </p:nvSpPr>
            <p:spPr>
              <a:xfrm rot="18229230">
                <a:off x="-1262828" y="5181434"/>
                <a:ext cx="570267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825439" y="4965902"/>
                <a:ext cx="666383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-449334" y="4965903"/>
                <a:ext cx="293691" cy="174697"/>
                <a:chOff x="-437802" y="4580748"/>
                <a:chExt cx="182779" cy="519602"/>
              </a:xfrm>
            </p:grpSpPr>
            <p:sp>
              <p:nvSpPr>
                <p:cNvPr id="30" name="Rectangle 29"/>
                <p:cNvSpPr/>
                <p:nvPr/>
              </p:nvSpPr>
              <p:spPr>
                <a:xfrm rot="16200000">
                  <a:off x="-55475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16200000">
                  <a:off x="-58048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 rot="16200000">
                  <a:off x="-606213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 rot="16200000">
                  <a:off x="-631942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rot="16200000">
                  <a:off x="-65767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rot="16200000">
                  <a:off x="-68340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 rot="16200000">
                  <a:off x="-529026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 rot="4193408">
                <a:off x="-860039" y="4900806"/>
                <a:ext cx="45719" cy="156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1462137" y="5425659"/>
                <a:ext cx="690125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ight Arrow 17"/>
              <p:cNvSpPr>
                <a:spLocks noChangeAspect="1"/>
              </p:cNvSpPr>
              <p:nvPr/>
            </p:nvSpPr>
            <p:spPr>
              <a:xfrm>
                <a:off x="-1408748" y="5436615"/>
                <a:ext cx="142493" cy="71348"/>
              </a:xfrm>
              <a:prstGeom prst="rightArrow">
                <a:avLst/>
              </a:prstGeom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H="1">
                <a:off x="-1166043" y="5364919"/>
                <a:ext cx="46798" cy="2259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8229230">
                <a:off x="-974477" y="5082818"/>
                <a:ext cx="833908" cy="1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77000">
                    <a:schemeClr val="tx2">
                      <a:lumMod val="40000"/>
                      <a:lumOff val="60000"/>
                    </a:schemeClr>
                  </a:gs>
                  <a:gs pos="54000">
                    <a:schemeClr val="tx2">
                      <a:lumMod val="60000"/>
                      <a:lumOff val="40000"/>
                    </a:schemeClr>
                  </a:gs>
                  <a:gs pos="2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4193408">
                <a:off x="-778583" y="5429588"/>
                <a:ext cx="45719" cy="156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 rot="18358339">
                <a:off x="-481996" y="4780664"/>
                <a:ext cx="252351" cy="152145"/>
                <a:chOff x="-437802" y="4580748"/>
                <a:chExt cx="157051" cy="519602"/>
              </a:xfrm>
            </p:grpSpPr>
            <p:sp>
              <p:nvSpPr>
                <p:cNvPr id="24" name="Rectangle 23"/>
                <p:cNvSpPr/>
                <p:nvPr/>
              </p:nvSpPr>
              <p:spPr>
                <a:xfrm rot="16200000">
                  <a:off x="-55475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16200000">
                  <a:off x="-580484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 rot="16200000">
                  <a:off x="-606213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16200000">
                  <a:off x="-631942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 rot="16200000">
                  <a:off x="-65767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rot="16200000">
                  <a:off x="-683401" y="4826347"/>
                  <a:ext cx="519602" cy="2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0" hangingPunct="0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 flipH="1">
                <a:off x="-501873" y="4905848"/>
                <a:ext cx="46798" cy="2259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/>
                <a:endParaRPr lang="en-GB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0" name="Textfeld 28"/>
          <p:cNvSpPr txBox="1">
            <a:spLocks noChangeArrowheads="1"/>
          </p:cNvSpPr>
          <p:nvPr/>
        </p:nvSpPr>
        <p:spPr bwMode="auto">
          <a:xfrm>
            <a:off x="1117102" y="3086712"/>
            <a:ext cx="2952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Atom interferometry</a:t>
            </a:r>
          </a:p>
          <a:p>
            <a:pPr marL="285750" indent="-285750" algn="l">
              <a:spcBef>
                <a:spcPct val="0"/>
              </a:spcBef>
            </a:pPr>
            <a:r>
              <a:rPr lang="en-US" sz="1400" dirty="0" err="1" smtClean="0">
                <a:solidFill>
                  <a:srgbClr val="000000"/>
                </a:solidFill>
              </a:rPr>
              <a:t>Superradiant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mHz</a:t>
            </a:r>
            <a:r>
              <a:rPr lang="en-US" sz="1400" dirty="0" smtClean="0">
                <a:solidFill>
                  <a:srgbClr val="000000"/>
                </a:solidFill>
              </a:rPr>
              <a:t>-linewidth laser</a:t>
            </a:r>
          </a:p>
        </p:txBody>
      </p:sp>
      <p:sp>
        <p:nvSpPr>
          <p:cNvPr id="44" name="Textfeld 28"/>
          <p:cNvSpPr txBox="1">
            <a:spLocks noChangeArrowheads="1"/>
          </p:cNvSpPr>
          <p:nvPr/>
        </p:nvSpPr>
        <p:spPr bwMode="auto">
          <a:xfrm>
            <a:off x="5216369" y="3080462"/>
            <a:ext cx="25008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smtClean="0">
                <a:solidFill>
                  <a:prstClr val="black"/>
                </a:solidFill>
              </a:rPr>
              <a:t>Dissipative </a:t>
            </a:r>
            <a:r>
              <a:rPr lang="de-AT" sz="1400" dirty="0" err="1" smtClean="0">
                <a:solidFill>
                  <a:prstClr val="black"/>
                </a:solidFill>
              </a:rPr>
              <a:t>driven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systems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</a:p>
          <a:p>
            <a:pPr marL="285750" indent="-285750" algn="l">
              <a:spcBef>
                <a:spcPct val="0"/>
              </a:spcBef>
            </a:pPr>
            <a:r>
              <a:rPr lang="de-AT" sz="1400" dirty="0" smtClean="0">
                <a:solidFill>
                  <a:prstClr val="black"/>
                </a:solidFill>
              </a:rPr>
              <a:t>Quantum </a:t>
            </a:r>
            <a:r>
              <a:rPr lang="de-AT" sz="1400" dirty="0" err="1" smtClean="0">
                <a:solidFill>
                  <a:prstClr val="black"/>
                </a:solidFill>
              </a:rPr>
              <a:t>turbulence</a:t>
            </a:r>
            <a:endParaRPr lang="de-AT" sz="1400" dirty="0" smtClean="0">
              <a:solidFill>
                <a:prstClr val="black"/>
              </a:solidFill>
            </a:endParaRPr>
          </a:p>
        </p:txBody>
      </p:sp>
      <p:sp>
        <p:nvSpPr>
          <p:cNvPr id="45" name="Textfeld 28"/>
          <p:cNvSpPr txBox="1">
            <a:spLocks noChangeArrowheads="1"/>
          </p:cNvSpPr>
          <p:nvPr/>
        </p:nvSpPr>
        <p:spPr bwMode="auto">
          <a:xfrm>
            <a:off x="1090529" y="6051341"/>
            <a:ext cx="2770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400" dirty="0" err="1" smtClean="0">
                <a:solidFill>
                  <a:prstClr val="black"/>
                </a:solidFill>
              </a:rPr>
              <a:t>Conversion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into</a:t>
            </a:r>
            <a:r>
              <a:rPr lang="de-AT" sz="1400" dirty="0" smtClean="0">
                <a:solidFill>
                  <a:prstClr val="black"/>
                </a:solidFill>
              </a:rPr>
              <a:t> </a:t>
            </a:r>
            <a:r>
              <a:rPr lang="de-AT" sz="1400" dirty="0" err="1" smtClean="0">
                <a:solidFill>
                  <a:prstClr val="black"/>
                </a:solidFill>
              </a:rPr>
              <a:t>chain</a:t>
            </a:r>
            <a:r>
              <a:rPr lang="de-AT" sz="1400" dirty="0" smtClean="0">
                <a:solidFill>
                  <a:prstClr val="black"/>
                </a:solidFill>
              </a:rPr>
              <a:t> of </a:t>
            </a:r>
            <a:r>
              <a:rPr lang="de-AT" sz="1400" dirty="0" err="1" smtClean="0">
                <a:solidFill>
                  <a:prstClr val="black"/>
                </a:solidFill>
              </a:rPr>
              <a:t>atoms</a:t>
            </a:r>
            <a:endParaRPr lang="de-AT" sz="1400" dirty="0" smtClean="0">
              <a:solidFill>
                <a:prstClr val="black"/>
              </a:solidFill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1400" dirty="0" smtClean="0">
                <a:solidFill>
                  <a:prstClr val="black"/>
                </a:solidFill>
              </a:rPr>
              <a:t>       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smtClean="0">
                <a:solidFill>
                  <a:prstClr val="black"/>
                </a:solidFill>
              </a:rPr>
              <a:t>      </a:t>
            </a:r>
            <a:r>
              <a:rPr lang="de-AT" sz="1400" dirty="0">
                <a:solidFill>
                  <a:prstClr val="black"/>
                </a:solidFill>
              </a:rPr>
              <a:t>Q</a:t>
            </a:r>
            <a:r>
              <a:rPr lang="de-AT" sz="1400" dirty="0" smtClean="0">
                <a:solidFill>
                  <a:prstClr val="black"/>
                </a:solidFill>
              </a:rPr>
              <a:t>uantum FIFO </a:t>
            </a:r>
            <a:r>
              <a:rPr lang="de-AT" sz="1400" dirty="0" err="1" smtClean="0">
                <a:solidFill>
                  <a:prstClr val="black"/>
                </a:solidFill>
              </a:rPr>
              <a:t>memory</a:t>
            </a:r>
            <a:endParaRPr lang="de-AT" sz="1400" dirty="0" smtClean="0">
              <a:solidFill>
                <a:prstClr val="black"/>
              </a:solidFill>
            </a:endParaRPr>
          </a:p>
        </p:txBody>
      </p:sp>
      <p:sp>
        <p:nvSpPr>
          <p:cNvPr id="46" name="Textfeld 28"/>
          <p:cNvSpPr txBox="1">
            <a:spLocks noChangeArrowheads="1"/>
          </p:cNvSpPr>
          <p:nvPr/>
        </p:nvSpPr>
        <p:spPr bwMode="auto">
          <a:xfrm>
            <a:off x="4724892" y="3887974"/>
            <a:ext cx="38515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2000" dirty="0" smtClean="0">
                <a:solidFill>
                  <a:srgbClr val="0070C0"/>
                </a:solidFill>
              </a:rPr>
              <a:t>Technology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1" y="1364992"/>
            <a:ext cx="1753090" cy="1715470"/>
          </a:xfrm>
          <a:prstGeom prst="rect">
            <a:avLst/>
          </a:prstGeom>
        </p:spPr>
      </p:pic>
      <p:sp>
        <p:nvSpPr>
          <p:cNvPr id="48" name="Textfeld 28"/>
          <p:cNvSpPr txBox="1">
            <a:spLocks noChangeArrowheads="1"/>
          </p:cNvSpPr>
          <p:nvPr/>
        </p:nvSpPr>
        <p:spPr bwMode="auto">
          <a:xfrm>
            <a:off x="6494999" y="2821109"/>
            <a:ext cx="1471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AT" sz="1000" dirty="0" smtClean="0">
                <a:solidFill>
                  <a:srgbClr val="FFFFFF"/>
                </a:solidFill>
              </a:rPr>
              <a:t>Anderson group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24" y="4393367"/>
            <a:ext cx="2293052" cy="1579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93" y="4468615"/>
            <a:ext cx="3235465" cy="1299463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 bwMode="auto">
          <a:xfrm>
            <a:off x="1510772" y="6410149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1333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7"/>
          <p:cNvSpPr/>
          <p:nvPr/>
        </p:nvSpPr>
        <p:spPr>
          <a:xfrm>
            <a:off x="347172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5895" y="4309205"/>
            <a:ext cx="3493311" cy="19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725023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7" name="Abgerundetes Rechteck 17"/>
          <p:cNvSpPr/>
          <p:nvPr/>
        </p:nvSpPr>
        <p:spPr>
          <a:xfrm>
            <a:off x="4725023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46" name="Abgerundetes Rechteck 17"/>
          <p:cNvSpPr/>
          <p:nvPr/>
        </p:nvSpPr>
        <p:spPr>
          <a:xfrm>
            <a:off x="347172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-1" y="-8072"/>
            <a:ext cx="9144001" cy="642938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AT" sz="4000" i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Overview</a:t>
            </a:r>
            <a:endParaRPr lang="de-DE" sz="4000" i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530166" y="758600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What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Why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024094" y="4329019"/>
            <a:ext cx="3411897" cy="1890092"/>
            <a:chOff x="3592907" y="1538014"/>
            <a:chExt cx="3939707" cy="21791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t="17203" b="16378"/>
            <a:stretch/>
          </p:blipFill>
          <p:spPr>
            <a:xfrm>
              <a:off x="3592907" y="1538014"/>
              <a:ext cx="3921057" cy="217910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" name="Titel 1"/>
          <p:cNvSpPr txBox="1">
            <a:spLocks/>
          </p:cNvSpPr>
          <p:nvPr/>
        </p:nvSpPr>
        <p:spPr>
          <a:xfrm>
            <a:off x="5533659" y="766536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Pulsed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422885" y="3790773"/>
            <a:ext cx="3915103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Experiments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5186817" y="3790773"/>
            <a:ext cx="3586694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892234" y="1290420"/>
            <a:ext cx="3725502" cy="1973042"/>
            <a:chOff x="2514039" y="1213944"/>
            <a:chExt cx="4186307" cy="221708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514039" y="1213944"/>
              <a:ext cx="4186307" cy="22170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666846" y="1270738"/>
              <a:ext cx="3893642" cy="2079473"/>
              <a:chOff x="406594" y="3674030"/>
              <a:chExt cx="3816571" cy="20383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55463" y="3674030"/>
                <a:ext cx="671574" cy="2033086"/>
              </a:xfrm>
              <a:prstGeom prst="rect">
                <a:avLst/>
              </a:prstGeom>
            </p:spPr>
          </p:pic>
          <p:pic>
            <p:nvPicPr>
              <p:cNvPr id="33" name="Content Placeholder 18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3" b="1186"/>
              <a:stretch/>
            </p:blipFill>
            <p:spPr>
              <a:xfrm>
                <a:off x="40659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6"/>
              <a:stretch/>
            </p:blipFill>
            <p:spPr>
              <a:xfrm>
                <a:off x="332603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777" y="3695124"/>
                <a:ext cx="895518" cy="2017217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0166" y="1556153"/>
            <a:ext cx="3692145" cy="1342442"/>
            <a:chOff x="448903" y="1536338"/>
            <a:chExt cx="3824570" cy="1390591"/>
          </a:xfrm>
        </p:grpSpPr>
        <p:sp>
          <p:nvSpPr>
            <p:cNvPr id="36" name="Rectangle 35"/>
            <p:cNvSpPr/>
            <p:nvPr/>
          </p:nvSpPr>
          <p:spPr>
            <a:xfrm>
              <a:off x="448903" y="1536338"/>
              <a:ext cx="3824570" cy="139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 sz="1600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r="2294"/>
            <a:stretch/>
          </p:blipFill>
          <p:spPr>
            <a:xfrm>
              <a:off x="552762" y="1686233"/>
              <a:ext cx="3593432" cy="112907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652883" y="1936747"/>
              <a:ext cx="912332" cy="216000"/>
              <a:chOff x="2674432" y="2212338"/>
              <a:chExt cx="912332" cy="216000"/>
            </a:xfrm>
          </p:grpSpPr>
          <p:cxnSp>
            <p:nvCxnSpPr>
              <p:cNvPr id="42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231953" y="2234815"/>
              <a:ext cx="912332" cy="216000"/>
              <a:chOff x="2674432" y="2212338"/>
              <a:chExt cx="912332" cy="216000"/>
            </a:xfrm>
          </p:grpSpPr>
          <p:cxnSp>
            <p:nvCxnSpPr>
              <p:cNvPr id="45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215075" y="2390234"/>
              <a:ext cx="912332" cy="216000"/>
              <a:chOff x="2674432" y="2212338"/>
              <a:chExt cx="912332" cy="216000"/>
            </a:xfrm>
          </p:grpSpPr>
          <p:cxnSp>
            <p:nvCxnSpPr>
              <p:cNvPr id="50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985489" y="2046396"/>
              <a:ext cx="912332" cy="216000"/>
              <a:chOff x="2674432" y="2212338"/>
              <a:chExt cx="912332" cy="216000"/>
            </a:xfrm>
          </p:grpSpPr>
          <p:cxnSp>
            <p:nvCxnSpPr>
              <p:cNvPr id="53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5976" r="12376" b="3848"/>
          <a:stretch/>
        </p:blipFill>
        <p:spPr>
          <a:xfrm>
            <a:off x="733067" y="4428321"/>
            <a:ext cx="3208283" cy="1679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5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28244" y="2869248"/>
            <a:ext cx="7909138" cy="1367074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5100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13" y="157655"/>
            <a:ext cx="8229600" cy="717331"/>
          </a:xfrm>
        </p:spPr>
        <p:txBody>
          <a:bodyPr/>
          <a:lstStyle/>
          <a:p>
            <a:pPr algn="l"/>
            <a:r>
              <a:rPr lang="en-GB" i="0" dirty="0" smtClean="0">
                <a:solidFill>
                  <a:srgbClr val="0070C0"/>
                </a:solidFill>
              </a:rPr>
              <a:t>Quantum turbulence</a:t>
            </a:r>
            <a:endParaRPr lang="en-GB" i="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21" y="4920654"/>
            <a:ext cx="1753090" cy="1715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28244" y="1576262"/>
            <a:ext cx="7909138" cy="92044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5100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feld 28"/>
          <p:cNvSpPr txBox="1">
            <a:spLocks noChangeArrowheads="1"/>
          </p:cNvSpPr>
          <p:nvPr/>
        </p:nvSpPr>
        <p:spPr bwMode="auto">
          <a:xfrm>
            <a:off x="349492" y="1069498"/>
            <a:ext cx="3013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err="1" smtClean="0"/>
              <a:t>sideview</a:t>
            </a:r>
            <a:endParaRPr lang="de-DE" sz="1800" dirty="0"/>
          </a:p>
        </p:txBody>
      </p:sp>
      <p:sp>
        <p:nvSpPr>
          <p:cNvPr id="8" name="Textfeld 28"/>
          <p:cNvSpPr txBox="1">
            <a:spLocks noChangeArrowheads="1"/>
          </p:cNvSpPr>
          <p:nvPr/>
        </p:nvSpPr>
        <p:spPr bwMode="auto">
          <a:xfrm>
            <a:off x="349492" y="2184916"/>
            <a:ext cx="3013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err="1" smtClean="0"/>
              <a:t>topview</a:t>
            </a:r>
            <a:endParaRPr lang="de-DE" sz="1800" dirty="0"/>
          </a:p>
        </p:txBody>
      </p:sp>
      <p:sp>
        <p:nvSpPr>
          <p:cNvPr id="9" name="Rectangle 8"/>
          <p:cNvSpPr/>
          <p:nvPr/>
        </p:nvSpPr>
        <p:spPr bwMode="auto">
          <a:xfrm rot="16200000" flipV="1">
            <a:off x="2808441" y="1630311"/>
            <a:ext cx="1040993" cy="68217"/>
          </a:xfrm>
          <a:prstGeom prst="rect">
            <a:avLst/>
          </a:prstGeom>
          <a:gradFill flip="none" rotWithShape="1">
            <a:gsLst>
              <a:gs pos="47000">
                <a:srgbClr val="0070C0"/>
              </a:gs>
              <a:gs pos="0">
                <a:srgbClr val="0070C0">
                  <a:alpha val="0"/>
                </a:srgbClr>
              </a:gs>
              <a:gs pos="100000">
                <a:srgbClr val="0070C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94829" y="3491032"/>
            <a:ext cx="117695" cy="123507"/>
          </a:xfrm>
          <a:prstGeom prst="ellipse">
            <a:avLst/>
          </a:prstGeom>
          <a:gradFill flip="none" rotWithShape="1">
            <a:gsLst>
              <a:gs pos="100000">
                <a:srgbClr val="0070C0">
                  <a:alpha val="0"/>
                </a:srgbClr>
              </a:gs>
              <a:gs pos="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430631" y="3349782"/>
            <a:ext cx="752070" cy="15935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430631" y="3604954"/>
            <a:ext cx="752070" cy="18629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ight Arrow 15"/>
          <p:cNvSpPr/>
          <p:nvPr/>
        </p:nvSpPr>
        <p:spPr bwMode="auto">
          <a:xfrm>
            <a:off x="689112" y="3372372"/>
            <a:ext cx="1104523" cy="325730"/>
          </a:xfrm>
          <a:prstGeom prst="rightArrow">
            <a:avLst>
              <a:gd name="adj1" fmla="val 38882"/>
              <a:gd name="adj2" fmla="val 50000"/>
            </a:avLst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feld 28"/>
          <p:cNvSpPr txBox="1">
            <a:spLocks noChangeArrowheads="1"/>
          </p:cNvSpPr>
          <p:nvPr/>
        </p:nvSpPr>
        <p:spPr bwMode="auto">
          <a:xfrm>
            <a:off x="3430631" y="1835238"/>
            <a:ext cx="3013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err="1" smtClean="0"/>
              <a:t>barrier</a:t>
            </a:r>
            <a:r>
              <a:rPr lang="de-AT" sz="1800" dirty="0" smtClean="0"/>
              <a:t>(s)</a:t>
            </a:r>
            <a:endParaRPr lang="de-DE" sz="1800" dirty="0"/>
          </a:p>
        </p:txBody>
      </p:sp>
      <p:sp>
        <p:nvSpPr>
          <p:cNvPr id="18" name="Textfeld 28"/>
          <p:cNvSpPr txBox="1">
            <a:spLocks noChangeArrowheads="1"/>
          </p:cNvSpPr>
          <p:nvPr/>
        </p:nvSpPr>
        <p:spPr bwMode="auto">
          <a:xfrm>
            <a:off x="793112" y="1627314"/>
            <a:ext cx="3013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smtClean="0"/>
              <a:t>atom </a:t>
            </a:r>
            <a:r>
              <a:rPr lang="de-AT" sz="1800" dirty="0" err="1" smtClean="0"/>
              <a:t>laser</a:t>
            </a:r>
            <a:r>
              <a:rPr lang="de-AT" sz="1800" dirty="0" smtClean="0"/>
              <a:t> </a:t>
            </a:r>
            <a:r>
              <a:rPr lang="de-AT" sz="1800" dirty="0" err="1" smtClean="0"/>
              <a:t>sheet</a:t>
            </a:r>
            <a:endParaRPr lang="de-DE" sz="1800" dirty="0"/>
          </a:p>
        </p:txBody>
      </p:sp>
      <p:sp>
        <p:nvSpPr>
          <p:cNvPr id="19" name="Textfeld 28"/>
          <p:cNvSpPr txBox="1">
            <a:spLocks noChangeArrowheads="1"/>
          </p:cNvSpPr>
          <p:nvPr/>
        </p:nvSpPr>
        <p:spPr bwMode="auto">
          <a:xfrm>
            <a:off x="3806666" y="4321320"/>
            <a:ext cx="3013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smtClean="0"/>
              <a:t>Mach </a:t>
            </a:r>
            <a:r>
              <a:rPr lang="de-AT" sz="1800" dirty="0" err="1" smtClean="0"/>
              <a:t>cones</a:t>
            </a:r>
            <a:r>
              <a:rPr lang="de-AT" sz="1800" dirty="0" smtClean="0"/>
              <a:t>, </a:t>
            </a:r>
            <a:r>
              <a:rPr lang="de-AT" sz="1800" dirty="0" err="1" smtClean="0"/>
              <a:t>vortices</a:t>
            </a:r>
            <a:r>
              <a:rPr lang="de-AT" sz="1800" dirty="0" smtClean="0"/>
              <a:t>,…</a:t>
            </a:r>
            <a:endParaRPr lang="de-DE" sz="18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3806666" y="3791250"/>
            <a:ext cx="285500" cy="44507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feld 28"/>
          <p:cNvSpPr txBox="1">
            <a:spLocks noChangeArrowheads="1"/>
          </p:cNvSpPr>
          <p:nvPr/>
        </p:nvSpPr>
        <p:spPr bwMode="auto">
          <a:xfrm>
            <a:off x="411186" y="4863291"/>
            <a:ext cx="3457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800" dirty="0" err="1" smtClean="0"/>
              <a:t>similar</a:t>
            </a:r>
            <a:r>
              <a:rPr lang="de-AT" sz="1800" dirty="0" smtClean="0"/>
              <a:t> </a:t>
            </a:r>
            <a:r>
              <a:rPr lang="de-AT" sz="1800" dirty="0" err="1" smtClean="0"/>
              <a:t>to</a:t>
            </a:r>
            <a:r>
              <a:rPr lang="de-AT" sz="1800" dirty="0" smtClean="0"/>
              <a:t> Anderson group</a:t>
            </a:r>
            <a:r>
              <a:rPr lang="de-AT" sz="1800" dirty="0"/>
              <a:t>, arXiv:1303.4764</a:t>
            </a:r>
            <a:endParaRPr lang="de-DE" sz="18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689111" y="1622284"/>
            <a:ext cx="1104523" cy="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90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/>
      <p:bldP spid="19" grpId="0"/>
      <p:bldP spid="2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13" y="157655"/>
            <a:ext cx="8229600" cy="717331"/>
          </a:xfrm>
        </p:spPr>
        <p:txBody>
          <a:bodyPr/>
          <a:lstStyle/>
          <a:p>
            <a:pPr algn="l"/>
            <a:r>
              <a:rPr lang="en-GB" i="0" dirty="0" smtClean="0">
                <a:solidFill>
                  <a:srgbClr val="0070C0"/>
                </a:solidFill>
              </a:rPr>
              <a:t>Quantum FIFO memory</a:t>
            </a:r>
            <a:endParaRPr lang="en-GB" i="0" dirty="0">
              <a:solidFill>
                <a:srgbClr val="0070C0"/>
              </a:solidFill>
            </a:endParaRPr>
          </a:p>
        </p:txBody>
      </p:sp>
      <p:sp>
        <p:nvSpPr>
          <p:cNvPr id="5" name="Oval 23"/>
          <p:cNvSpPr>
            <a:spLocks noChangeAspect="1" noChangeArrowheads="1"/>
          </p:cNvSpPr>
          <p:nvPr/>
        </p:nvSpPr>
        <p:spPr bwMode="auto">
          <a:xfrm>
            <a:off x="627661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Oval 23"/>
          <p:cNvSpPr>
            <a:spLocks noChangeAspect="1" noChangeArrowheads="1"/>
          </p:cNvSpPr>
          <p:nvPr/>
        </p:nvSpPr>
        <p:spPr bwMode="auto">
          <a:xfrm>
            <a:off x="871036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Oval 23"/>
          <p:cNvSpPr>
            <a:spLocks noChangeAspect="1" noChangeArrowheads="1"/>
          </p:cNvSpPr>
          <p:nvPr/>
        </p:nvSpPr>
        <p:spPr bwMode="auto">
          <a:xfrm>
            <a:off x="1114410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Oval 23"/>
          <p:cNvSpPr>
            <a:spLocks noChangeAspect="1" noChangeArrowheads="1"/>
          </p:cNvSpPr>
          <p:nvPr/>
        </p:nvSpPr>
        <p:spPr bwMode="auto">
          <a:xfrm>
            <a:off x="1357784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Oval 23"/>
          <p:cNvSpPr>
            <a:spLocks noChangeAspect="1" noChangeArrowheads="1"/>
          </p:cNvSpPr>
          <p:nvPr/>
        </p:nvSpPr>
        <p:spPr bwMode="auto">
          <a:xfrm>
            <a:off x="1601158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Oval 23"/>
          <p:cNvSpPr>
            <a:spLocks noChangeAspect="1" noChangeArrowheads="1"/>
          </p:cNvSpPr>
          <p:nvPr/>
        </p:nvSpPr>
        <p:spPr bwMode="auto">
          <a:xfrm>
            <a:off x="1844532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Oval 23"/>
          <p:cNvSpPr>
            <a:spLocks noChangeAspect="1" noChangeArrowheads="1"/>
          </p:cNvSpPr>
          <p:nvPr/>
        </p:nvSpPr>
        <p:spPr bwMode="auto">
          <a:xfrm>
            <a:off x="2087906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Oval 23"/>
          <p:cNvSpPr>
            <a:spLocks noChangeAspect="1" noChangeArrowheads="1"/>
          </p:cNvSpPr>
          <p:nvPr/>
        </p:nvSpPr>
        <p:spPr bwMode="auto">
          <a:xfrm>
            <a:off x="2331280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Oval 23"/>
          <p:cNvSpPr>
            <a:spLocks noChangeAspect="1" noChangeArrowheads="1"/>
          </p:cNvSpPr>
          <p:nvPr/>
        </p:nvSpPr>
        <p:spPr bwMode="auto">
          <a:xfrm>
            <a:off x="2574654" y="2229260"/>
            <a:ext cx="161132" cy="73046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2193097" y="1273339"/>
            <a:ext cx="2795584" cy="692520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2818029" y="2697811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Oval 23"/>
          <p:cNvSpPr>
            <a:spLocks noChangeArrowheads="1"/>
          </p:cNvSpPr>
          <p:nvPr/>
        </p:nvSpPr>
        <p:spPr bwMode="auto">
          <a:xfrm>
            <a:off x="2818029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2818029" y="238544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Oval 23"/>
          <p:cNvSpPr>
            <a:spLocks noChangeArrowheads="1"/>
          </p:cNvSpPr>
          <p:nvPr/>
        </p:nvSpPr>
        <p:spPr bwMode="auto">
          <a:xfrm>
            <a:off x="2818029" y="2229260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2818029" y="2853996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060928" y="2697811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060928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3060928" y="238544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3060928" y="2229260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3060928" y="2853996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303828" y="2697811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3303828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3303828" y="238544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" name="Oval 23"/>
          <p:cNvSpPr>
            <a:spLocks noChangeArrowheads="1"/>
          </p:cNvSpPr>
          <p:nvPr/>
        </p:nvSpPr>
        <p:spPr bwMode="auto">
          <a:xfrm>
            <a:off x="3303828" y="2229260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3303828" y="2853996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Oval 23"/>
          <p:cNvSpPr>
            <a:spLocks noChangeArrowheads="1"/>
          </p:cNvSpPr>
          <p:nvPr/>
        </p:nvSpPr>
        <p:spPr bwMode="auto">
          <a:xfrm>
            <a:off x="3546728" y="2697811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Oval 23"/>
          <p:cNvSpPr>
            <a:spLocks noChangeArrowheads="1"/>
          </p:cNvSpPr>
          <p:nvPr/>
        </p:nvSpPr>
        <p:spPr bwMode="auto">
          <a:xfrm>
            <a:off x="3546728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" name="Oval 23"/>
          <p:cNvSpPr>
            <a:spLocks noChangeArrowheads="1"/>
          </p:cNvSpPr>
          <p:nvPr/>
        </p:nvSpPr>
        <p:spPr bwMode="auto">
          <a:xfrm>
            <a:off x="3546728" y="238544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Oval 23"/>
          <p:cNvSpPr>
            <a:spLocks noChangeArrowheads="1"/>
          </p:cNvSpPr>
          <p:nvPr/>
        </p:nvSpPr>
        <p:spPr bwMode="auto">
          <a:xfrm>
            <a:off x="3546728" y="2229260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" name="Oval 23"/>
          <p:cNvSpPr>
            <a:spLocks noChangeArrowheads="1"/>
          </p:cNvSpPr>
          <p:nvPr/>
        </p:nvSpPr>
        <p:spPr bwMode="auto">
          <a:xfrm>
            <a:off x="3546728" y="2853996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" name="Oval 23"/>
          <p:cNvSpPr>
            <a:spLocks noChangeArrowheads="1"/>
          </p:cNvSpPr>
          <p:nvPr/>
        </p:nvSpPr>
        <p:spPr bwMode="auto">
          <a:xfrm>
            <a:off x="3789628" y="2697811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>
            <a:off x="3789628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3789628" y="238544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3789628" y="2229260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3789628" y="2853996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8" name="Oval 23"/>
          <p:cNvSpPr>
            <a:spLocks noChangeArrowheads="1"/>
          </p:cNvSpPr>
          <p:nvPr/>
        </p:nvSpPr>
        <p:spPr bwMode="auto">
          <a:xfrm>
            <a:off x="4032528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4" name="Oval 23"/>
          <p:cNvSpPr>
            <a:spLocks noChangeArrowheads="1"/>
          </p:cNvSpPr>
          <p:nvPr/>
        </p:nvSpPr>
        <p:spPr bwMode="auto">
          <a:xfrm>
            <a:off x="4275427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" name="Oval 23"/>
          <p:cNvSpPr>
            <a:spLocks noChangeArrowheads="1"/>
          </p:cNvSpPr>
          <p:nvPr/>
        </p:nvSpPr>
        <p:spPr bwMode="auto">
          <a:xfrm>
            <a:off x="4518328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3" name="Down Arrow 72"/>
          <p:cNvSpPr/>
          <p:nvPr/>
        </p:nvSpPr>
        <p:spPr bwMode="auto">
          <a:xfrm rot="10800000">
            <a:off x="2193097" y="3236234"/>
            <a:ext cx="2795584" cy="692520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4761228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6" name="Oval 23"/>
          <p:cNvSpPr>
            <a:spLocks noChangeArrowheads="1"/>
          </p:cNvSpPr>
          <p:nvPr/>
        </p:nvSpPr>
        <p:spPr bwMode="auto">
          <a:xfrm>
            <a:off x="5004127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" name="Oval 23"/>
          <p:cNvSpPr>
            <a:spLocks noChangeArrowheads="1"/>
          </p:cNvSpPr>
          <p:nvPr/>
        </p:nvSpPr>
        <p:spPr bwMode="auto">
          <a:xfrm>
            <a:off x="5247027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" name="Oval 23"/>
          <p:cNvSpPr>
            <a:spLocks noChangeArrowheads="1"/>
          </p:cNvSpPr>
          <p:nvPr/>
        </p:nvSpPr>
        <p:spPr bwMode="auto">
          <a:xfrm>
            <a:off x="5489927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9" name="Oval 23"/>
          <p:cNvSpPr>
            <a:spLocks noChangeArrowheads="1"/>
          </p:cNvSpPr>
          <p:nvPr/>
        </p:nvSpPr>
        <p:spPr bwMode="auto">
          <a:xfrm>
            <a:off x="5732827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" name="Oval 23"/>
          <p:cNvSpPr>
            <a:spLocks noChangeArrowheads="1"/>
          </p:cNvSpPr>
          <p:nvPr/>
        </p:nvSpPr>
        <p:spPr bwMode="auto">
          <a:xfrm>
            <a:off x="5975727" y="2541627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186451" y="2437926"/>
            <a:ext cx="358969" cy="259885"/>
          </a:xfrm>
          <a:prstGeom prst="rightArrow">
            <a:avLst/>
          </a:prstGeom>
          <a:solidFill>
            <a:srgbClr val="0000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3" name="Textfeld 28"/>
          <p:cNvSpPr txBox="1">
            <a:spLocks noChangeArrowheads="1"/>
          </p:cNvSpPr>
          <p:nvPr/>
        </p:nvSpPr>
        <p:spPr bwMode="auto">
          <a:xfrm>
            <a:off x="186452" y="3064532"/>
            <a:ext cx="2144829" cy="54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moving</a:t>
            </a:r>
            <a:r>
              <a:rPr lang="de-AT" sz="1600" dirty="0" smtClean="0"/>
              <a:t> </a:t>
            </a:r>
            <a:r>
              <a:rPr lang="de-AT" sz="1600" dirty="0" err="1" smtClean="0"/>
              <a:t>lattice</a:t>
            </a:r>
            <a:r>
              <a:rPr lang="de-AT" sz="1600" dirty="0" smtClean="0"/>
              <a:t> </a:t>
            </a:r>
            <a:r>
              <a:rPr lang="de-AT" sz="1600" dirty="0" err="1" smtClean="0"/>
              <a:t>with</a:t>
            </a:r>
            <a:r>
              <a:rPr lang="de-AT" sz="1600" dirty="0" smtClean="0"/>
              <a:t> 2D BECs</a:t>
            </a:r>
            <a:endParaRPr lang="de-DE" sz="1600" dirty="0"/>
          </a:p>
        </p:txBody>
      </p:sp>
      <p:sp>
        <p:nvSpPr>
          <p:cNvPr id="84" name="Textfeld 28"/>
          <p:cNvSpPr txBox="1">
            <a:spLocks noChangeArrowheads="1"/>
          </p:cNvSpPr>
          <p:nvPr/>
        </p:nvSpPr>
        <p:spPr bwMode="auto">
          <a:xfrm>
            <a:off x="2492413" y="3971267"/>
            <a:ext cx="2754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lattice</a:t>
            </a:r>
            <a:r>
              <a:rPr lang="de-AT" sz="1600" dirty="0" smtClean="0"/>
              <a:t> in radial </a:t>
            </a:r>
            <a:r>
              <a:rPr lang="de-AT" sz="1600" dirty="0" err="1" smtClean="0"/>
              <a:t>directions</a:t>
            </a:r>
            <a:endParaRPr lang="de-AT" sz="1600" dirty="0" smtClean="0"/>
          </a:p>
        </p:txBody>
      </p:sp>
      <p:sp>
        <p:nvSpPr>
          <p:cNvPr id="85" name="Textfeld 28"/>
          <p:cNvSpPr txBox="1">
            <a:spLocks noChangeArrowheads="1"/>
          </p:cNvSpPr>
          <p:nvPr/>
        </p:nvSpPr>
        <p:spPr bwMode="auto">
          <a:xfrm>
            <a:off x="4175322" y="2221215"/>
            <a:ext cx="2251003" cy="31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row</a:t>
            </a:r>
            <a:r>
              <a:rPr lang="de-AT" sz="1600" dirty="0" smtClean="0"/>
              <a:t> of individual </a:t>
            </a:r>
            <a:r>
              <a:rPr lang="de-AT" sz="1600" dirty="0" err="1" smtClean="0"/>
              <a:t>atoms</a:t>
            </a:r>
            <a:endParaRPr lang="de-AT" sz="1600" dirty="0" smtClean="0"/>
          </a:p>
        </p:txBody>
      </p:sp>
      <p:sp>
        <p:nvSpPr>
          <p:cNvPr id="86" name="Right Arrow 85"/>
          <p:cNvSpPr/>
          <p:nvPr/>
        </p:nvSpPr>
        <p:spPr bwMode="auto">
          <a:xfrm rot="16200000">
            <a:off x="3678991" y="3007360"/>
            <a:ext cx="825374" cy="38552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7" name="Textfeld 28"/>
          <p:cNvSpPr txBox="1">
            <a:spLocks noChangeArrowheads="1"/>
          </p:cNvSpPr>
          <p:nvPr/>
        </p:nvSpPr>
        <p:spPr bwMode="auto">
          <a:xfrm>
            <a:off x="4167058" y="2886541"/>
            <a:ext cx="2019686" cy="54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select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blow</a:t>
            </a:r>
            <a:r>
              <a:rPr lang="de-AT" sz="1600" dirty="0" smtClean="0"/>
              <a:t> out </a:t>
            </a:r>
            <a:r>
              <a:rPr lang="de-AT" sz="1600" dirty="0" err="1" smtClean="0"/>
              <a:t>unwanted</a:t>
            </a:r>
            <a:r>
              <a:rPr lang="de-AT" sz="1600" dirty="0" smtClean="0"/>
              <a:t> </a:t>
            </a:r>
            <a:r>
              <a:rPr lang="de-AT" sz="1600" dirty="0" err="1" smtClean="0"/>
              <a:t>atoms</a:t>
            </a:r>
            <a:endParaRPr lang="de-AT" sz="1600" dirty="0" smtClean="0"/>
          </a:p>
        </p:txBody>
      </p:sp>
      <p:sp>
        <p:nvSpPr>
          <p:cNvPr id="88" name="Textfeld 28"/>
          <p:cNvSpPr txBox="1">
            <a:spLocks noChangeArrowheads="1"/>
          </p:cNvSpPr>
          <p:nvPr/>
        </p:nvSpPr>
        <p:spPr bwMode="auto">
          <a:xfrm>
            <a:off x="366505" y="5356641"/>
            <a:ext cx="54123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800" dirty="0" smtClean="0"/>
              <a:t>Store </a:t>
            </a:r>
            <a:r>
              <a:rPr lang="de-AT" sz="1800" dirty="0" err="1" smtClean="0"/>
              <a:t>quantum</a:t>
            </a:r>
            <a:r>
              <a:rPr lang="de-AT" sz="1800" dirty="0" smtClean="0"/>
              <a:t> </a:t>
            </a:r>
            <a:r>
              <a:rPr lang="de-AT" sz="1800" dirty="0" err="1" smtClean="0"/>
              <a:t>information</a:t>
            </a:r>
            <a:r>
              <a:rPr lang="de-AT" sz="1800" dirty="0" smtClean="0"/>
              <a:t> in </a:t>
            </a:r>
            <a:r>
              <a:rPr lang="de-AT" sz="1800" dirty="0" err="1" smtClean="0"/>
              <a:t>atoms</a:t>
            </a:r>
            <a:r>
              <a:rPr lang="de-AT" sz="1800" dirty="0" smtClean="0"/>
              <a:t> </a:t>
            </a:r>
            <a:r>
              <a:rPr lang="de-AT" sz="1800" dirty="0" err="1" smtClean="0"/>
              <a:t>using</a:t>
            </a:r>
            <a:r>
              <a:rPr lang="de-AT" sz="1800" dirty="0" smtClean="0"/>
              <a:t> </a:t>
            </a:r>
            <a:r>
              <a:rPr lang="de-AT" sz="1800" dirty="0" err="1" smtClean="0"/>
              <a:t>cavity</a:t>
            </a:r>
            <a:endParaRPr lang="de-AT" sz="1800" dirty="0" smtClean="0"/>
          </a:p>
        </p:txBody>
      </p:sp>
      <p:sp>
        <p:nvSpPr>
          <p:cNvPr id="89" name="Textfeld 28"/>
          <p:cNvSpPr txBox="1">
            <a:spLocks noChangeArrowheads="1"/>
          </p:cNvSpPr>
          <p:nvPr/>
        </p:nvSpPr>
        <p:spPr bwMode="auto">
          <a:xfrm>
            <a:off x="372718" y="5682601"/>
            <a:ext cx="5848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800" dirty="0" err="1" smtClean="0"/>
              <a:t>Retrieve</a:t>
            </a:r>
            <a:r>
              <a:rPr lang="de-AT" sz="1800" dirty="0" smtClean="0"/>
              <a:t> </a:t>
            </a:r>
            <a:r>
              <a:rPr lang="de-AT" sz="1800" dirty="0" err="1" smtClean="0"/>
              <a:t>quantum</a:t>
            </a:r>
            <a:r>
              <a:rPr lang="de-AT" sz="1800" dirty="0" smtClean="0"/>
              <a:t> </a:t>
            </a:r>
            <a:r>
              <a:rPr lang="de-AT" sz="1800" dirty="0" err="1" smtClean="0"/>
              <a:t>information</a:t>
            </a:r>
            <a:r>
              <a:rPr lang="de-AT" sz="1800" dirty="0" smtClean="0"/>
              <a:t> </a:t>
            </a:r>
            <a:r>
              <a:rPr lang="de-AT" sz="1800" dirty="0" err="1" smtClean="0"/>
              <a:t>later</a:t>
            </a:r>
            <a:r>
              <a:rPr lang="de-AT" sz="1800" dirty="0" smtClean="0"/>
              <a:t> </a:t>
            </a:r>
            <a:r>
              <a:rPr lang="de-AT" sz="1800" dirty="0" err="1" smtClean="0"/>
              <a:t>using</a:t>
            </a:r>
            <a:r>
              <a:rPr lang="de-AT" sz="1800" dirty="0" smtClean="0"/>
              <a:t> </a:t>
            </a:r>
            <a:r>
              <a:rPr lang="de-AT" sz="1800" dirty="0" err="1" smtClean="0"/>
              <a:t>second</a:t>
            </a:r>
            <a:r>
              <a:rPr lang="de-AT" sz="1800" dirty="0" smtClean="0"/>
              <a:t> </a:t>
            </a:r>
            <a:r>
              <a:rPr lang="de-AT" sz="1800" dirty="0" err="1" smtClean="0"/>
              <a:t>cavity</a:t>
            </a:r>
            <a:endParaRPr lang="de-AT" sz="1800" dirty="0" smtClean="0"/>
          </a:p>
        </p:txBody>
      </p:sp>
      <p:cxnSp>
        <p:nvCxnSpPr>
          <p:cNvPr id="91" name="Straight Arrow Connector 90"/>
          <p:cNvCxnSpPr/>
          <p:nvPr/>
        </p:nvCxnSpPr>
        <p:spPr bwMode="auto">
          <a:xfrm>
            <a:off x="2640939" y="4390330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grpSp>
        <p:nvGrpSpPr>
          <p:cNvPr id="92" name="Group 91"/>
          <p:cNvGrpSpPr/>
          <p:nvPr/>
        </p:nvGrpSpPr>
        <p:grpSpPr>
          <a:xfrm rot="5400000">
            <a:off x="6496700" y="1856082"/>
            <a:ext cx="411759" cy="699144"/>
            <a:chOff x="1233578" y="1958196"/>
            <a:chExt cx="758963" cy="1725283"/>
          </a:xfrm>
        </p:grpSpPr>
        <p:sp>
          <p:nvSpPr>
            <p:cNvPr id="93" name="Arc 92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7" name="Group 96"/>
          <p:cNvGrpSpPr/>
          <p:nvPr/>
        </p:nvGrpSpPr>
        <p:grpSpPr>
          <a:xfrm rot="16200000">
            <a:off x="6528720" y="2641925"/>
            <a:ext cx="411759" cy="699144"/>
            <a:chOff x="1233578" y="1958196"/>
            <a:chExt cx="758963" cy="1725283"/>
          </a:xfrm>
        </p:grpSpPr>
        <p:sp>
          <p:nvSpPr>
            <p:cNvPr id="98" name="Arc 97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2" name="Group 101"/>
          <p:cNvGrpSpPr/>
          <p:nvPr/>
        </p:nvGrpSpPr>
        <p:grpSpPr>
          <a:xfrm rot="5400000">
            <a:off x="8253073" y="1856083"/>
            <a:ext cx="411759" cy="699144"/>
            <a:chOff x="1233578" y="1958196"/>
            <a:chExt cx="758963" cy="1725283"/>
          </a:xfrm>
        </p:grpSpPr>
        <p:sp>
          <p:nvSpPr>
            <p:cNvPr id="103" name="Arc 102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7" name="Group 106"/>
          <p:cNvGrpSpPr/>
          <p:nvPr/>
        </p:nvGrpSpPr>
        <p:grpSpPr>
          <a:xfrm rot="16200000">
            <a:off x="8285093" y="2641926"/>
            <a:ext cx="411759" cy="699144"/>
            <a:chOff x="1233578" y="1958196"/>
            <a:chExt cx="758963" cy="1725283"/>
          </a:xfrm>
        </p:grpSpPr>
        <p:sp>
          <p:nvSpPr>
            <p:cNvPr id="108" name="Arc 107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112" name="Oval 23"/>
          <p:cNvSpPr>
            <a:spLocks noChangeArrowheads="1"/>
          </p:cNvSpPr>
          <p:nvPr/>
        </p:nvSpPr>
        <p:spPr bwMode="auto">
          <a:xfrm>
            <a:off x="6221874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3" name="Oval 23"/>
          <p:cNvSpPr>
            <a:spLocks noChangeArrowheads="1"/>
          </p:cNvSpPr>
          <p:nvPr/>
        </p:nvSpPr>
        <p:spPr bwMode="auto">
          <a:xfrm>
            <a:off x="6464773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4" name="Oval 23"/>
          <p:cNvSpPr>
            <a:spLocks noChangeArrowheads="1"/>
          </p:cNvSpPr>
          <p:nvPr/>
        </p:nvSpPr>
        <p:spPr bwMode="auto">
          <a:xfrm>
            <a:off x="6707674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5" name="Oval 114"/>
          <p:cNvSpPr>
            <a:spLocks noChangeArrowheads="1"/>
          </p:cNvSpPr>
          <p:nvPr/>
        </p:nvSpPr>
        <p:spPr bwMode="auto">
          <a:xfrm>
            <a:off x="6950574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6" name="Oval 23"/>
          <p:cNvSpPr>
            <a:spLocks noChangeArrowheads="1"/>
          </p:cNvSpPr>
          <p:nvPr/>
        </p:nvSpPr>
        <p:spPr bwMode="auto">
          <a:xfrm>
            <a:off x="7193473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" name="Oval 23"/>
          <p:cNvSpPr>
            <a:spLocks noChangeArrowheads="1"/>
          </p:cNvSpPr>
          <p:nvPr/>
        </p:nvSpPr>
        <p:spPr bwMode="auto">
          <a:xfrm>
            <a:off x="7679273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" name="Oval 23"/>
          <p:cNvSpPr>
            <a:spLocks noChangeArrowheads="1"/>
          </p:cNvSpPr>
          <p:nvPr/>
        </p:nvSpPr>
        <p:spPr bwMode="auto">
          <a:xfrm>
            <a:off x="7922173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0" name="Oval 23"/>
          <p:cNvSpPr>
            <a:spLocks noChangeArrowheads="1"/>
          </p:cNvSpPr>
          <p:nvPr/>
        </p:nvSpPr>
        <p:spPr bwMode="auto">
          <a:xfrm>
            <a:off x="8165073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1" name="Oval 23"/>
          <p:cNvSpPr>
            <a:spLocks noChangeArrowheads="1"/>
          </p:cNvSpPr>
          <p:nvPr/>
        </p:nvSpPr>
        <p:spPr bwMode="auto">
          <a:xfrm>
            <a:off x="8407973" y="2541304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" name="Oval 23"/>
          <p:cNvSpPr>
            <a:spLocks noChangeArrowheads="1"/>
          </p:cNvSpPr>
          <p:nvPr/>
        </p:nvSpPr>
        <p:spPr bwMode="auto">
          <a:xfrm>
            <a:off x="8650873" y="2547753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4" name="Oval 23"/>
          <p:cNvSpPr>
            <a:spLocks noChangeArrowheads="1"/>
          </p:cNvSpPr>
          <p:nvPr/>
        </p:nvSpPr>
        <p:spPr bwMode="auto">
          <a:xfrm>
            <a:off x="8893773" y="2547753"/>
            <a:ext cx="105733" cy="10573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30" name="Straight Connector 129"/>
          <p:cNvCxnSpPr/>
          <p:nvPr/>
        </p:nvCxnSpPr>
        <p:spPr bwMode="auto">
          <a:xfrm flipV="1">
            <a:off x="7479873" y="2437926"/>
            <a:ext cx="139465" cy="30450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 flipV="1">
            <a:off x="7394056" y="2437926"/>
            <a:ext cx="139465" cy="30450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feld 28"/>
          <p:cNvSpPr txBox="1">
            <a:spLocks noChangeArrowheads="1"/>
          </p:cNvSpPr>
          <p:nvPr/>
        </p:nvSpPr>
        <p:spPr bwMode="auto">
          <a:xfrm>
            <a:off x="6188636" y="3265098"/>
            <a:ext cx="1296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write</a:t>
            </a:r>
            <a:r>
              <a:rPr lang="de-AT" sz="1600" dirty="0" smtClean="0"/>
              <a:t> </a:t>
            </a:r>
            <a:r>
              <a:rPr lang="de-AT" sz="1600" dirty="0" err="1" smtClean="0"/>
              <a:t>cavity</a:t>
            </a:r>
            <a:endParaRPr lang="de-AT" sz="1600" dirty="0" smtClean="0"/>
          </a:p>
        </p:txBody>
      </p:sp>
      <p:sp>
        <p:nvSpPr>
          <p:cNvPr id="134" name="Textfeld 28"/>
          <p:cNvSpPr txBox="1">
            <a:spLocks noChangeArrowheads="1"/>
          </p:cNvSpPr>
          <p:nvPr/>
        </p:nvSpPr>
        <p:spPr bwMode="auto">
          <a:xfrm>
            <a:off x="7983914" y="3269713"/>
            <a:ext cx="1296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read</a:t>
            </a:r>
            <a:r>
              <a:rPr lang="de-AT" sz="1600" dirty="0" smtClean="0"/>
              <a:t> </a:t>
            </a:r>
            <a:r>
              <a:rPr lang="de-AT" sz="1600" dirty="0" err="1" smtClean="0"/>
              <a:t>cavity</a:t>
            </a:r>
            <a:endParaRPr lang="de-AT" sz="1600" dirty="0" smtClean="0"/>
          </a:p>
        </p:txBody>
      </p:sp>
      <p:sp>
        <p:nvSpPr>
          <p:cNvPr id="137" name="Freihandform 758"/>
          <p:cNvSpPr/>
          <p:nvPr/>
        </p:nvSpPr>
        <p:spPr>
          <a:xfrm rot="16200000">
            <a:off x="6471112" y="1539555"/>
            <a:ext cx="516488" cy="211806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headEnd type="triangle" w="lg" len="lg"/>
            <a:tailEnd type="none" w="lg" len="lg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Freihandform 758"/>
          <p:cNvSpPr/>
          <p:nvPr/>
        </p:nvSpPr>
        <p:spPr>
          <a:xfrm rot="5400000">
            <a:off x="8200707" y="1516855"/>
            <a:ext cx="516488" cy="178819"/>
          </a:xfrm>
          <a:custGeom>
            <a:avLst/>
            <a:gdLst>
              <a:gd name="connsiteX0" fmla="*/ 0 w 724619"/>
              <a:gd name="connsiteY0" fmla="*/ 163903 h 296175"/>
              <a:gd name="connsiteX1" fmla="*/ 129396 w 724619"/>
              <a:gd name="connsiteY1" fmla="*/ 163903 h 296175"/>
              <a:gd name="connsiteX2" fmla="*/ 232913 w 724619"/>
              <a:gd name="connsiteY2" fmla="*/ 34506 h 296175"/>
              <a:gd name="connsiteX3" fmla="*/ 336430 w 724619"/>
              <a:gd name="connsiteY3" fmla="*/ 267420 h 296175"/>
              <a:gd name="connsiteX4" fmla="*/ 448573 w 724619"/>
              <a:gd name="connsiteY4" fmla="*/ 34506 h 296175"/>
              <a:gd name="connsiteX5" fmla="*/ 552090 w 724619"/>
              <a:gd name="connsiteY5" fmla="*/ 293299 h 296175"/>
              <a:gd name="connsiteX6" fmla="*/ 664234 w 724619"/>
              <a:gd name="connsiteY6" fmla="*/ 17253 h 296175"/>
              <a:gd name="connsiteX7" fmla="*/ 724619 w 724619"/>
              <a:gd name="connsiteY7" fmla="*/ 189782 h 29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619" h="296175">
                <a:moveTo>
                  <a:pt x="0" y="163903"/>
                </a:moveTo>
                <a:cubicBezTo>
                  <a:pt x="45288" y="174686"/>
                  <a:pt x="90577" y="185469"/>
                  <a:pt x="129396" y="163903"/>
                </a:cubicBezTo>
                <a:cubicBezTo>
                  <a:pt x="168215" y="142337"/>
                  <a:pt x="198407" y="17253"/>
                  <a:pt x="232913" y="34506"/>
                </a:cubicBezTo>
                <a:cubicBezTo>
                  <a:pt x="267419" y="51759"/>
                  <a:pt x="300487" y="267420"/>
                  <a:pt x="336430" y="267420"/>
                </a:cubicBezTo>
                <a:cubicBezTo>
                  <a:pt x="372373" y="267420"/>
                  <a:pt x="412630" y="30193"/>
                  <a:pt x="448573" y="34506"/>
                </a:cubicBezTo>
                <a:cubicBezTo>
                  <a:pt x="484516" y="38819"/>
                  <a:pt x="516147" y="296175"/>
                  <a:pt x="552090" y="293299"/>
                </a:cubicBezTo>
                <a:cubicBezTo>
                  <a:pt x="588034" y="290424"/>
                  <a:pt x="635479" y="34506"/>
                  <a:pt x="664234" y="17253"/>
                </a:cubicBezTo>
                <a:cubicBezTo>
                  <a:pt x="692989" y="0"/>
                  <a:pt x="708804" y="94891"/>
                  <a:pt x="724619" y="189782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headEnd type="triangle" w="lg" len="lg"/>
            <a:tailEnd type="none" w="lg" len="lg"/>
          </a:ln>
          <a:effectLst/>
        </p:spPr>
        <p:txBody>
          <a:bodyPr anchor="ctr"/>
          <a:lstStyle/>
          <a:p>
            <a:pPr marL="0" marR="0" lvl="0" indent="0" defTabSz="41760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Textfeld 28"/>
          <p:cNvSpPr txBox="1">
            <a:spLocks noChangeArrowheads="1"/>
          </p:cNvSpPr>
          <p:nvPr/>
        </p:nvSpPr>
        <p:spPr bwMode="auto">
          <a:xfrm>
            <a:off x="366505" y="5030680"/>
            <a:ext cx="49862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</a:pPr>
            <a:r>
              <a:rPr lang="de-AT" sz="1800" dirty="0" smtClean="0"/>
              <a:t>Create infinite </a:t>
            </a:r>
            <a:r>
              <a:rPr lang="de-AT" sz="1800" dirty="0" err="1" smtClean="0"/>
              <a:t>row</a:t>
            </a:r>
            <a:r>
              <a:rPr lang="de-AT" sz="1800" dirty="0" smtClean="0"/>
              <a:t> of individual </a:t>
            </a:r>
            <a:r>
              <a:rPr lang="de-AT" sz="1800" dirty="0" err="1" smtClean="0"/>
              <a:t>atoms</a:t>
            </a:r>
            <a:endParaRPr lang="de-AT" sz="1800" dirty="0" smtClean="0"/>
          </a:p>
        </p:txBody>
      </p:sp>
      <p:sp>
        <p:nvSpPr>
          <p:cNvPr id="117" name="Textfeld 28"/>
          <p:cNvSpPr txBox="1">
            <a:spLocks noChangeArrowheads="1"/>
          </p:cNvSpPr>
          <p:nvPr/>
        </p:nvSpPr>
        <p:spPr bwMode="auto">
          <a:xfrm>
            <a:off x="2818029" y="4215700"/>
            <a:ext cx="2754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smtClean="0"/>
              <a:t>Mott </a:t>
            </a:r>
            <a:r>
              <a:rPr lang="de-AT" sz="1600" dirty="0" err="1" smtClean="0"/>
              <a:t>insulator</a:t>
            </a:r>
            <a:r>
              <a:rPr lang="de-AT" sz="1600" dirty="0" smtClean="0"/>
              <a:t> </a:t>
            </a:r>
            <a:r>
              <a:rPr lang="de-AT" sz="1600" dirty="0" err="1" smtClean="0"/>
              <a:t>transition</a:t>
            </a:r>
            <a:endParaRPr lang="de-AT" sz="1600" dirty="0" smtClean="0"/>
          </a:p>
        </p:txBody>
      </p:sp>
    </p:spTree>
    <p:extLst>
      <p:ext uri="{BB962C8B-B14F-4D97-AF65-F5344CB8AC3E}">
        <p14:creationId xmlns:p14="http://schemas.microsoft.com/office/powerpoint/2010/main" val="29088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54" grpId="0" animBg="1"/>
      <p:bldP spid="60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4" grpId="0"/>
      <p:bldP spid="85" grpId="0"/>
      <p:bldP spid="86" grpId="0" animBg="1"/>
      <p:bldP spid="87" grpId="0"/>
      <p:bldP spid="88" grpId="0"/>
      <p:bldP spid="89" grpId="0"/>
      <p:bldP spid="112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3" grpId="0" animBg="1"/>
      <p:bldP spid="124" grpId="0" animBg="1"/>
      <p:bldP spid="133" grpId="0"/>
      <p:bldP spid="134" grpId="0"/>
      <p:bldP spid="137" grpId="0" animBg="1"/>
      <p:bldP spid="139" grpId="0" animBg="1"/>
      <p:bldP spid="140" grpId="0"/>
      <p:bldP spid="11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 bwMode="auto">
          <a:xfrm>
            <a:off x="4529213" y="2495532"/>
            <a:ext cx="103685" cy="142261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13" y="157655"/>
            <a:ext cx="8229600" cy="717331"/>
          </a:xfrm>
        </p:spPr>
        <p:txBody>
          <a:bodyPr/>
          <a:lstStyle/>
          <a:p>
            <a:pPr algn="l"/>
            <a:r>
              <a:rPr lang="en-GB" i="0" dirty="0" smtClean="0">
                <a:solidFill>
                  <a:srgbClr val="0070C0"/>
                </a:solidFill>
              </a:rPr>
              <a:t>Sympathetic cooling</a:t>
            </a:r>
            <a:endParaRPr lang="en-GB" i="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97943" y="2362961"/>
            <a:ext cx="751438" cy="407406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feld 28"/>
          <p:cNvSpPr txBox="1">
            <a:spLocks noChangeArrowheads="1"/>
          </p:cNvSpPr>
          <p:nvPr/>
        </p:nvSpPr>
        <p:spPr bwMode="auto">
          <a:xfrm>
            <a:off x="308450" y="1778186"/>
            <a:ext cx="1452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supersonic</a:t>
            </a:r>
            <a:r>
              <a:rPr lang="de-AT" sz="1600" dirty="0" smtClean="0"/>
              <a:t> beam </a:t>
            </a:r>
            <a:r>
              <a:rPr lang="de-AT" sz="1600" dirty="0" err="1" smtClean="0"/>
              <a:t>source</a:t>
            </a:r>
            <a:endParaRPr lang="de-DE" sz="16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197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721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245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1769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3293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817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341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865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9389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913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2437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3961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485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7009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8533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0057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158109" y="2453495"/>
            <a:ext cx="45719" cy="2263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feld 28"/>
          <p:cNvSpPr txBox="1">
            <a:spLocks noChangeArrowheads="1"/>
          </p:cNvSpPr>
          <p:nvPr/>
        </p:nvSpPr>
        <p:spPr bwMode="auto">
          <a:xfrm>
            <a:off x="2185512" y="1838110"/>
            <a:ext cx="1604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smtClean="0"/>
              <a:t>Stark </a:t>
            </a:r>
            <a:r>
              <a:rPr lang="de-AT" sz="1600" dirty="0" err="1" smtClean="0"/>
              <a:t>or</a:t>
            </a:r>
            <a:r>
              <a:rPr lang="de-AT" sz="1600" dirty="0" smtClean="0"/>
              <a:t> Zeeman </a:t>
            </a:r>
            <a:r>
              <a:rPr lang="de-AT" sz="1600" dirty="0" err="1" smtClean="0"/>
              <a:t>decelerator</a:t>
            </a:r>
            <a:endParaRPr lang="de-DE" sz="1600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4310509" y="2344855"/>
            <a:ext cx="152400" cy="47229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721990" y="2344855"/>
            <a:ext cx="152400" cy="47229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feld 28"/>
          <p:cNvSpPr txBox="1">
            <a:spLocks noChangeArrowheads="1"/>
          </p:cNvSpPr>
          <p:nvPr/>
        </p:nvSpPr>
        <p:spPr bwMode="auto">
          <a:xfrm>
            <a:off x="3995877" y="1668833"/>
            <a:ext cx="3319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Magnetic</a:t>
            </a:r>
            <a:r>
              <a:rPr lang="de-AT" sz="1600" dirty="0" smtClean="0"/>
              <a:t> </a:t>
            </a:r>
            <a:r>
              <a:rPr lang="de-AT" sz="1600" dirty="0" err="1" smtClean="0"/>
              <a:t>trap</a:t>
            </a:r>
            <a:endParaRPr lang="de-AT" sz="1600" dirty="0" smtClean="0"/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/>
              <a:t>s</a:t>
            </a:r>
            <a:r>
              <a:rPr lang="de-AT" sz="1600" dirty="0" err="1" smtClean="0"/>
              <a:t>tores</a:t>
            </a:r>
            <a:r>
              <a:rPr lang="de-AT" sz="1600" dirty="0" smtClean="0"/>
              <a:t> </a:t>
            </a:r>
            <a:r>
              <a:rPr lang="de-AT" sz="1600" dirty="0" err="1" smtClean="0"/>
              <a:t>cold</a:t>
            </a:r>
            <a:r>
              <a:rPr lang="de-AT" sz="1600" dirty="0" smtClean="0"/>
              <a:t> </a:t>
            </a:r>
            <a:r>
              <a:rPr lang="de-AT" sz="1600" dirty="0" err="1" smtClean="0"/>
              <a:t>atoms</a:t>
            </a:r>
            <a:r>
              <a:rPr lang="de-AT" sz="1600" dirty="0" smtClean="0"/>
              <a:t> </a:t>
            </a:r>
            <a:r>
              <a:rPr lang="de-AT" sz="1600" dirty="0" err="1" smtClean="0"/>
              <a:t>or</a:t>
            </a:r>
            <a:r>
              <a:rPr lang="de-AT" sz="1600" dirty="0" smtClean="0"/>
              <a:t> </a:t>
            </a:r>
            <a:r>
              <a:rPr lang="de-AT" sz="1600" dirty="0" err="1" smtClean="0"/>
              <a:t>molecules</a:t>
            </a:r>
            <a:endParaRPr lang="de-DE" sz="1600" dirty="0"/>
          </a:p>
        </p:txBody>
      </p:sp>
      <p:sp>
        <p:nvSpPr>
          <p:cNvPr id="26" name="Textfeld 28"/>
          <p:cNvSpPr txBox="1">
            <a:spLocks noChangeArrowheads="1"/>
          </p:cNvSpPr>
          <p:nvPr/>
        </p:nvSpPr>
        <p:spPr bwMode="auto">
          <a:xfrm>
            <a:off x="308754" y="988143"/>
            <a:ext cx="86592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smtClean="0">
                <a:solidFill>
                  <a:srgbClr val="0070C0"/>
                </a:solidFill>
              </a:rPr>
              <a:t>Goal: </a:t>
            </a:r>
            <a:r>
              <a:rPr lang="de-AT" sz="1600" dirty="0" err="1" smtClean="0"/>
              <a:t>ultracold</a:t>
            </a:r>
            <a:r>
              <a:rPr lang="de-AT" sz="1600" dirty="0" smtClean="0"/>
              <a:t> gas </a:t>
            </a:r>
            <a:r>
              <a:rPr lang="de-AT" sz="1600" dirty="0" err="1" smtClean="0"/>
              <a:t>or</a:t>
            </a:r>
            <a:r>
              <a:rPr lang="de-AT" sz="1600" dirty="0" smtClean="0"/>
              <a:t> </a:t>
            </a:r>
            <a:r>
              <a:rPr lang="de-AT" sz="1600" dirty="0" err="1" smtClean="0"/>
              <a:t>quantum</a:t>
            </a:r>
            <a:r>
              <a:rPr lang="de-AT" sz="1600" dirty="0" smtClean="0"/>
              <a:t> gas of </a:t>
            </a:r>
            <a:r>
              <a:rPr lang="de-AT" sz="1600" dirty="0" err="1" smtClean="0"/>
              <a:t>atoms</a:t>
            </a:r>
            <a:r>
              <a:rPr lang="de-AT" sz="1600" dirty="0" smtClean="0"/>
              <a:t> </a:t>
            </a:r>
            <a:r>
              <a:rPr lang="de-AT" sz="1600" dirty="0" err="1" smtClean="0"/>
              <a:t>or</a:t>
            </a:r>
            <a:r>
              <a:rPr lang="de-AT" sz="1600" dirty="0" smtClean="0"/>
              <a:t> </a:t>
            </a:r>
            <a:r>
              <a:rPr lang="de-AT" sz="1600" dirty="0" err="1" smtClean="0"/>
              <a:t>molecules</a:t>
            </a:r>
            <a:r>
              <a:rPr lang="de-AT" sz="1600" dirty="0" smtClean="0"/>
              <a:t> </a:t>
            </a:r>
            <a:r>
              <a:rPr lang="de-AT" sz="1600" dirty="0" err="1" smtClean="0"/>
              <a:t>without</a:t>
            </a:r>
            <a:r>
              <a:rPr lang="de-AT" sz="1600" dirty="0" smtClean="0"/>
              <a:t> </a:t>
            </a:r>
            <a:r>
              <a:rPr lang="de-AT" sz="1600" dirty="0" err="1" smtClean="0"/>
              <a:t>laser</a:t>
            </a:r>
            <a:r>
              <a:rPr lang="de-AT" sz="1600" dirty="0" smtClean="0"/>
              <a:t> </a:t>
            </a:r>
            <a:r>
              <a:rPr lang="de-AT" sz="1600" dirty="0" err="1" smtClean="0"/>
              <a:t>cooling</a:t>
            </a:r>
            <a:r>
              <a:rPr lang="de-AT" sz="1600" dirty="0" smtClean="0"/>
              <a:t> </a:t>
            </a:r>
            <a:r>
              <a:rPr lang="de-AT" sz="1600" dirty="0" err="1" smtClean="0"/>
              <a:t>transition</a:t>
            </a:r>
            <a:endParaRPr lang="de-DE" sz="1600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4581056" y="2566663"/>
            <a:ext cx="0" cy="1380655"/>
          </a:xfrm>
          <a:prstGeom prst="straightConnector1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4717308" y="3220289"/>
            <a:ext cx="2516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guided</a:t>
            </a:r>
            <a:r>
              <a:rPr lang="de-AT" sz="1600" dirty="0" smtClean="0"/>
              <a:t> </a:t>
            </a:r>
            <a:r>
              <a:rPr lang="de-AT" sz="1600" dirty="0" err="1" smtClean="0"/>
              <a:t>ultracold</a:t>
            </a:r>
            <a:r>
              <a:rPr lang="de-AT" sz="1600" dirty="0" smtClean="0"/>
              <a:t> </a:t>
            </a:r>
            <a:r>
              <a:rPr lang="de-AT" sz="1600" dirty="0" err="1" smtClean="0"/>
              <a:t>Sr</a:t>
            </a:r>
            <a:r>
              <a:rPr lang="de-AT" sz="1600" dirty="0" smtClean="0"/>
              <a:t> beam</a:t>
            </a:r>
            <a:endParaRPr lang="de-DE" sz="1600" dirty="0"/>
          </a:p>
        </p:txBody>
      </p:sp>
      <p:sp>
        <p:nvSpPr>
          <p:cNvPr id="30" name="Textfeld 28"/>
          <p:cNvSpPr txBox="1">
            <a:spLocks noChangeArrowheads="1"/>
          </p:cNvSpPr>
          <p:nvPr/>
        </p:nvSpPr>
        <p:spPr bwMode="auto">
          <a:xfrm>
            <a:off x="4717309" y="3636236"/>
            <a:ext cx="39196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AT" sz="1600" dirty="0" err="1" smtClean="0"/>
              <a:t>Sr</a:t>
            </a:r>
            <a:r>
              <a:rPr lang="de-AT" sz="1600" dirty="0" smtClean="0"/>
              <a:t> </a:t>
            </a:r>
            <a:r>
              <a:rPr lang="de-AT" sz="1600" dirty="0" err="1" smtClean="0"/>
              <a:t>is</a:t>
            </a:r>
            <a:r>
              <a:rPr lang="de-AT" sz="1600" dirty="0" smtClean="0"/>
              <a:t> non-</a:t>
            </a:r>
            <a:r>
              <a:rPr lang="de-AT" sz="1600" dirty="0" err="1" smtClean="0"/>
              <a:t>magnetic</a:t>
            </a:r>
            <a:r>
              <a:rPr lang="de-AT" sz="1600" dirty="0" smtClean="0"/>
              <a:t>       </a:t>
            </a:r>
            <a:r>
              <a:rPr lang="de-AT" sz="1600" dirty="0" err="1" smtClean="0"/>
              <a:t>enters</a:t>
            </a:r>
            <a:r>
              <a:rPr lang="de-AT" sz="1600" dirty="0" smtClean="0"/>
              <a:t> </a:t>
            </a:r>
            <a:r>
              <a:rPr lang="de-AT" sz="1600" dirty="0" err="1" smtClean="0"/>
              <a:t>magnetic</a:t>
            </a:r>
            <a:r>
              <a:rPr lang="de-AT" sz="1600" dirty="0" smtClean="0"/>
              <a:t> </a:t>
            </a:r>
            <a:r>
              <a:rPr lang="de-AT" sz="1600" dirty="0" err="1" smtClean="0"/>
              <a:t>trap</a:t>
            </a:r>
            <a:r>
              <a:rPr lang="de-AT" sz="1600" dirty="0" smtClean="0"/>
              <a:t> </a:t>
            </a:r>
            <a:r>
              <a:rPr lang="de-AT" sz="1600" dirty="0" err="1" smtClean="0"/>
              <a:t>region</a:t>
            </a:r>
            <a:r>
              <a:rPr lang="de-AT" sz="1600" dirty="0" smtClean="0"/>
              <a:t> </a:t>
            </a:r>
            <a:r>
              <a:rPr lang="de-AT" sz="1600" dirty="0" err="1" smtClean="0"/>
              <a:t>without</a:t>
            </a:r>
            <a:r>
              <a:rPr lang="de-AT" sz="1600" dirty="0" smtClean="0"/>
              <a:t> </a:t>
            </a:r>
            <a:r>
              <a:rPr lang="de-AT" sz="1600" dirty="0" err="1" smtClean="0"/>
              <a:t>accelerating</a:t>
            </a:r>
            <a:endParaRPr lang="de-DE" sz="16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6411342" y="3809605"/>
            <a:ext cx="16200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33" name="Textfeld 28"/>
          <p:cNvSpPr txBox="1">
            <a:spLocks noChangeArrowheads="1"/>
          </p:cNvSpPr>
          <p:nvPr/>
        </p:nvSpPr>
        <p:spPr bwMode="auto">
          <a:xfrm>
            <a:off x="4717308" y="4286183"/>
            <a:ext cx="42818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DE" sz="1600" dirty="0" err="1" smtClean="0"/>
              <a:t>Sr</a:t>
            </a:r>
            <a:r>
              <a:rPr lang="de-DE" sz="1600" dirty="0" smtClean="0"/>
              <a:t> </a:t>
            </a:r>
            <a:r>
              <a:rPr lang="de-DE" sz="1600" dirty="0" err="1" smtClean="0"/>
              <a:t>evaporates</a:t>
            </a:r>
            <a:r>
              <a:rPr lang="de-DE" sz="1600" dirty="0" smtClean="0"/>
              <a:t> after </a:t>
            </a:r>
            <a:r>
              <a:rPr lang="de-DE" sz="1600" dirty="0" err="1" smtClean="0"/>
              <a:t>colliding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target</a:t>
            </a:r>
            <a:r>
              <a:rPr lang="de-DE" sz="1600" dirty="0" smtClean="0"/>
              <a:t> </a:t>
            </a:r>
            <a:r>
              <a:rPr lang="de-DE" sz="1600" dirty="0" err="1" smtClean="0"/>
              <a:t>species</a:t>
            </a:r>
            <a:endParaRPr lang="de-DE" sz="1600" dirty="0"/>
          </a:p>
        </p:txBody>
      </p:sp>
      <p:sp>
        <p:nvSpPr>
          <p:cNvPr id="34" name="Textfeld 28"/>
          <p:cNvSpPr txBox="1">
            <a:spLocks noChangeArrowheads="1"/>
          </p:cNvSpPr>
          <p:nvPr/>
        </p:nvSpPr>
        <p:spPr bwMode="auto">
          <a:xfrm>
            <a:off x="4717308" y="4643742"/>
            <a:ext cx="42818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DE" sz="1600" dirty="0" smtClean="0"/>
              <a:t>Target </a:t>
            </a:r>
            <a:r>
              <a:rPr lang="de-DE" sz="1600" dirty="0" err="1" smtClean="0"/>
              <a:t>species</a:t>
            </a:r>
            <a:r>
              <a:rPr lang="de-DE" sz="1600" dirty="0" smtClean="0"/>
              <a:t> </a:t>
            </a:r>
            <a:r>
              <a:rPr lang="de-DE" sz="1600" dirty="0" err="1" smtClean="0"/>
              <a:t>cooled</a:t>
            </a:r>
            <a:endParaRPr lang="de-DE" sz="1600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034562" y="2566662"/>
            <a:ext cx="549797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feld 28"/>
          <p:cNvSpPr txBox="1">
            <a:spLocks noChangeArrowheads="1"/>
          </p:cNvSpPr>
          <p:nvPr/>
        </p:nvSpPr>
        <p:spPr bwMode="auto">
          <a:xfrm>
            <a:off x="4753141" y="5068197"/>
            <a:ext cx="428183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de-DE" sz="1800" dirty="0" err="1" smtClean="0">
                <a:solidFill>
                  <a:srgbClr val="0070C0"/>
                </a:solidFill>
              </a:rPr>
              <a:t>Usages</a:t>
            </a:r>
            <a:endParaRPr lang="de-DE" sz="1600" dirty="0" smtClean="0">
              <a:solidFill>
                <a:srgbClr val="0070C0"/>
              </a:solidFill>
            </a:endParaRPr>
          </a:p>
          <a:p>
            <a:pPr marL="285750" indent="-285750" algn="l">
              <a:spcBef>
                <a:spcPct val="0"/>
              </a:spcBef>
            </a:pPr>
            <a:r>
              <a:rPr lang="de-DE" sz="1600" dirty="0" err="1" smtClean="0"/>
              <a:t>precision</a:t>
            </a:r>
            <a:r>
              <a:rPr lang="de-DE" sz="1600" dirty="0" smtClean="0"/>
              <a:t> </a:t>
            </a:r>
            <a:r>
              <a:rPr lang="de-DE" sz="1600" dirty="0" err="1" smtClean="0"/>
              <a:t>spectroscopy</a:t>
            </a:r>
            <a:r>
              <a:rPr lang="de-DE" sz="1600" dirty="0" smtClean="0"/>
              <a:t> of </a:t>
            </a:r>
            <a:r>
              <a:rPr lang="de-DE" sz="1600" dirty="0" err="1" smtClean="0"/>
              <a:t>target</a:t>
            </a:r>
            <a:r>
              <a:rPr lang="de-DE" sz="1600" dirty="0" smtClean="0"/>
              <a:t> </a:t>
            </a:r>
            <a:r>
              <a:rPr lang="de-DE" sz="1600" dirty="0" err="1" smtClean="0"/>
              <a:t>species</a:t>
            </a:r>
            <a:endParaRPr lang="de-DE" sz="1600" dirty="0" smtClean="0"/>
          </a:p>
          <a:p>
            <a:pPr marL="285750" indent="-285750" algn="l">
              <a:spcBef>
                <a:spcPct val="0"/>
              </a:spcBef>
            </a:pPr>
            <a:r>
              <a:rPr lang="de-DE" sz="1600" dirty="0" err="1" smtClean="0"/>
              <a:t>ultracold</a:t>
            </a:r>
            <a:r>
              <a:rPr lang="de-DE" sz="1600" dirty="0" smtClean="0"/>
              <a:t> </a:t>
            </a:r>
            <a:r>
              <a:rPr lang="de-DE" sz="1600" dirty="0" err="1" smtClean="0"/>
              <a:t>chemistry</a:t>
            </a:r>
            <a:endParaRPr lang="de-DE" sz="1600" dirty="0" smtClean="0"/>
          </a:p>
          <a:p>
            <a:pPr marL="285750" indent="-285750" algn="l">
              <a:spcBef>
                <a:spcPct val="0"/>
              </a:spcBef>
            </a:pPr>
            <a:r>
              <a:rPr lang="de-DE" sz="1600" dirty="0" err="1" smtClean="0"/>
              <a:t>Few</a:t>
            </a:r>
            <a:r>
              <a:rPr lang="de-DE" sz="1600" dirty="0" smtClean="0"/>
              <a:t>-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many</a:t>
            </a:r>
            <a:r>
              <a:rPr lang="de-DE" sz="1600" dirty="0" smtClean="0"/>
              <a:t>-body </a:t>
            </a:r>
            <a:r>
              <a:rPr lang="de-DE" sz="1600" dirty="0" err="1" smtClean="0"/>
              <a:t>physics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1524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9" grpId="0"/>
      <p:bldP spid="30" grpId="0"/>
      <p:bldP spid="33" grpId="0"/>
      <p:bldP spid="34" grpId="0"/>
      <p:bldP spid="3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7"/>
          <p:cNvSpPr/>
          <p:nvPr/>
        </p:nvSpPr>
        <p:spPr>
          <a:xfrm>
            <a:off x="347172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5895" y="4309205"/>
            <a:ext cx="3493311" cy="19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725023" y="3762439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7" name="Abgerundetes Rechteck 17"/>
          <p:cNvSpPr/>
          <p:nvPr/>
        </p:nvSpPr>
        <p:spPr>
          <a:xfrm>
            <a:off x="4725023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46" name="Abgerundetes Rechteck 17"/>
          <p:cNvSpPr/>
          <p:nvPr/>
        </p:nvSpPr>
        <p:spPr>
          <a:xfrm>
            <a:off x="347172" y="748596"/>
            <a:ext cx="4048488" cy="27445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-1" y="-8072"/>
            <a:ext cx="9144001" cy="642938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AT" sz="4000" i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Summary</a:t>
            </a:r>
            <a:endParaRPr lang="de-DE" sz="4000" i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530166" y="758600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What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Why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024094" y="4329019"/>
            <a:ext cx="3411897" cy="1890092"/>
            <a:chOff x="3592907" y="1538014"/>
            <a:chExt cx="3939707" cy="21791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t="17203" b="16378"/>
            <a:stretch/>
          </p:blipFill>
          <p:spPr>
            <a:xfrm>
              <a:off x="3592907" y="1538014"/>
              <a:ext cx="3921057" cy="217910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8AE2FE">
                    <a:alpha val="47059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" name="Titel 1"/>
          <p:cNvSpPr txBox="1">
            <a:spLocks/>
          </p:cNvSpPr>
          <p:nvPr/>
        </p:nvSpPr>
        <p:spPr>
          <a:xfrm>
            <a:off x="5533659" y="766536"/>
            <a:ext cx="3586694" cy="6373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Pulsed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422885" y="3790773"/>
            <a:ext cx="3915103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Experiments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5186817" y="3790773"/>
            <a:ext cx="3586694" cy="509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de-AT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atom </a:t>
            </a:r>
            <a:r>
              <a:rPr lang="de-AT" sz="2400" i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lasers</a:t>
            </a:r>
            <a:endParaRPr lang="de-AT" sz="24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AT" sz="24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892234" y="1290420"/>
            <a:ext cx="3725502" cy="1973042"/>
            <a:chOff x="2514039" y="1213944"/>
            <a:chExt cx="4186307" cy="221708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514039" y="1213944"/>
              <a:ext cx="4186307" cy="22170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666846" y="1270738"/>
              <a:ext cx="3893642" cy="2079473"/>
              <a:chOff x="406594" y="3674030"/>
              <a:chExt cx="3816571" cy="20383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55463" y="3674030"/>
                <a:ext cx="671574" cy="2033086"/>
              </a:xfrm>
              <a:prstGeom prst="rect">
                <a:avLst/>
              </a:prstGeom>
            </p:spPr>
          </p:pic>
          <p:pic>
            <p:nvPicPr>
              <p:cNvPr id="33" name="Content Placeholder 18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3" b="1186"/>
              <a:stretch/>
            </p:blipFill>
            <p:spPr>
              <a:xfrm>
                <a:off x="40659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6"/>
              <a:stretch/>
            </p:blipFill>
            <p:spPr>
              <a:xfrm>
                <a:off x="3326034" y="3695124"/>
                <a:ext cx="897131" cy="2017216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777" y="3695124"/>
                <a:ext cx="895518" cy="2017217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0166" y="1556153"/>
            <a:ext cx="3692145" cy="1342442"/>
            <a:chOff x="448903" y="1536338"/>
            <a:chExt cx="3824570" cy="1390591"/>
          </a:xfrm>
        </p:grpSpPr>
        <p:sp>
          <p:nvSpPr>
            <p:cNvPr id="36" name="Rectangle 35"/>
            <p:cNvSpPr/>
            <p:nvPr/>
          </p:nvSpPr>
          <p:spPr>
            <a:xfrm>
              <a:off x="448903" y="1536338"/>
              <a:ext cx="3824570" cy="139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GB" sz="1600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r="2294"/>
            <a:stretch/>
          </p:blipFill>
          <p:spPr>
            <a:xfrm>
              <a:off x="552762" y="1686233"/>
              <a:ext cx="3593432" cy="112907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652883" y="1936747"/>
              <a:ext cx="912332" cy="216000"/>
              <a:chOff x="2674432" y="2212338"/>
              <a:chExt cx="912332" cy="216000"/>
            </a:xfrm>
          </p:grpSpPr>
          <p:cxnSp>
            <p:nvCxnSpPr>
              <p:cNvPr id="42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231953" y="2234815"/>
              <a:ext cx="912332" cy="216000"/>
              <a:chOff x="2674432" y="2212338"/>
              <a:chExt cx="912332" cy="216000"/>
            </a:xfrm>
          </p:grpSpPr>
          <p:cxnSp>
            <p:nvCxnSpPr>
              <p:cNvPr id="45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215075" y="2390234"/>
              <a:ext cx="912332" cy="216000"/>
              <a:chOff x="2674432" y="2212338"/>
              <a:chExt cx="912332" cy="216000"/>
            </a:xfrm>
          </p:grpSpPr>
          <p:cxnSp>
            <p:nvCxnSpPr>
              <p:cNvPr id="50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985489" y="2046396"/>
              <a:ext cx="912332" cy="216000"/>
              <a:chOff x="2674432" y="2212338"/>
              <a:chExt cx="912332" cy="216000"/>
            </a:xfrm>
          </p:grpSpPr>
          <p:cxnSp>
            <p:nvCxnSpPr>
              <p:cNvPr id="53" name="Gerade Verbindung mit Pfeil 24"/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Ellipse 752"/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mtClea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5976" r="12376" b="3848"/>
          <a:stretch/>
        </p:blipFill>
        <p:spPr>
          <a:xfrm>
            <a:off x="733067" y="4428321"/>
            <a:ext cx="3208283" cy="1679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704250@YFJHOHRFUVWYY577" val="33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0.8|14.9|1.6|1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5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5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3.3|11.1|15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5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3.3|11.1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3.3|11.1|1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3.3|11.1|1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3.3|11.1|1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3.3|11.1|15.4"/>
</p:tagLst>
</file>

<file path=ppt/theme/theme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11042</TotalTime>
  <Words>3333</Words>
  <Application>Microsoft Office PowerPoint</Application>
  <PresentationFormat>On-screen Show (4:3)</PresentationFormat>
  <Paragraphs>959</Paragraphs>
  <Slides>93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Calibri</vt:lpstr>
      <vt:lpstr>Times New Roman</vt:lpstr>
      <vt:lpstr>Arial</vt:lpstr>
      <vt:lpstr>Symbol</vt:lpstr>
      <vt:lpstr>5_Default Design</vt:lpstr>
      <vt:lpstr>Atom lasers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Narrow line cooling</vt:lpstr>
      <vt:lpstr>Dipole trap</vt:lpstr>
      <vt:lpstr>Why not more?</vt:lpstr>
      <vt:lpstr>Transparency beam</vt:lpstr>
      <vt:lpstr>Transparency beam</vt:lpstr>
      <vt:lpstr>Transparency beam</vt:lpstr>
      <vt:lpstr>Transparency beam</vt:lpstr>
      <vt:lpstr>Transparency beam</vt:lpstr>
      <vt:lpstr>PowerPoint Presentation</vt:lpstr>
      <vt:lpstr>PowerPoint Presentation</vt:lpstr>
      <vt:lpstr>Experimental realization</vt:lpstr>
      <vt:lpstr>Experimental realization</vt:lpstr>
      <vt:lpstr>Experimental realization</vt:lpstr>
      <vt:lpstr>Experimental realization</vt:lpstr>
      <vt:lpstr>Experimental realization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Phased antennas</vt:lpstr>
      <vt:lpstr>Superradiance</vt:lpstr>
      <vt:lpstr>Pulsed superradiant laser</vt:lpstr>
      <vt:lpstr>PowerPoint Presentation</vt:lpstr>
      <vt:lpstr>PowerPoint Presentation</vt:lpstr>
      <vt:lpstr>Quantum turbulence</vt:lpstr>
      <vt:lpstr>Quantum FIFO memory</vt:lpstr>
      <vt:lpstr>Sympathetic cooling</vt:lpstr>
      <vt:lpstr>PowerPoint Presentation</vt:lpstr>
    </vt:vector>
  </TitlesOfParts>
  <Company>Center for Nonlinear Dynamics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schreck</dc:creator>
  <cp:lastModifiedBy>srcal lab</cp:lastModifiedBy>
  <cp:revision>1918</cp:revision>
  <dcterms:created xsi:type="dcterms:W3CDTF">2003-02-04T03:30:22Z</dcterms:created>
  <dcterms:modified xsi:type="dcterms:W3CDTF">2016-09-08T13:26:11Z</dcterms:modified>
</cp:coreProperties>
</file>